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5" r:id="rId1"/>
  </p:sldMasterIdLst>
  <p:sldIdLst>
    <p:sldId id="256" r:id="rId2"/>
    <p:sldId id="257" r:id="rId3"/>
    <p:sldId id="258" r:id="rId4"/>
    <p:sldId id="261" r:id="rId5"/>
    <p:sldId id="259" r:id="rId6"/>
    <p:sldId id="262" r:id="rId7"/>
    <p:sldId id="263" r:id="rId8"/>
    <p:sldId id="264" r:id="rId9"/>
    <p:sldId id="265" r:id="rId10"/>
    <p:sldId id="260"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4DEB2EAE-354B-4DBE-B47A-3C09058EC852}" type="datetimeFigureOut">
              <a:rPr lang="en-IN" smtClean="0"/>
              <a:t>22-08-2024</a:t>
            </a:fld>
            <a:endParaRPr lang="en-IN"/>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IN"/>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2F6964F3-D0DB-47CC-A41B-60C7E3643023}" type="slidenum">
              <a:rPr lang="en-IN" smtClean="0"/>
              <a:t>‹#›</a:t>
            </a:fld>
            <a:endParaRPr lang="en-IN"/>
          </a:p>
        </p:txBody>
      </p:sp>
    </p:spTree>
    <p:extLst>
      <p:ext uri="{BB962C8B-B14F-4D97-AF65-F5344CB8AC3E}">
        <p14:creationId xmlns:p14="http://schemas.microsoft.com/office/powerpoint/2010/main" val="426287417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EB2EAE-354B-4DBE-B47A-3C09058EC852}" type="datetimeFigureOut">
              <a:rPr lang="en-IN" smtClean="0"/>
              <a:t>22-08-2024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6964F3-D0DB-47CC-A41B-60C7E3643023}" type="slidenum">
              <a:rPr lang="en-IN" smtClean="0"/>
              <a:t>‹#›</a:t>
            </a:fld>
            <a:endParaRPr lang="en-IN"/>
          </a:p>
        </p:txBody>
      </p:sp>
    </p:spTree>
    <p:extLst>
      <p:ext uri="{BB962C8B-B14F-4D97-AF65-F5344CB8AC3E}">
        <p14:creationId xmlns:p14="http://schemas.microsoft.com/office/powerpoint/2010/main" val="128051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EB2EAE-354B-4DBE-B47A-3C09058EC852}" type="datetimeFigureOut">
              <a:rPr lang="en-IN" smtClean="0"/>
              <a:t>22-08-2024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6964F3-D0DB-47CC-A41B-60C7E3643023}" type="slidenum">
              <a:rPr lang="en-IN" smtClean="0"/>
              <a:t>‹#›</a:t>
            </a:fld>
            <a:endParaRPr lang="en-IN"/>
          </a:p>
        </p:txBody>
      </p:sp>
    </p:spTree>
    <p:extLst>
      <p:ext uri="{BB962C8B-B14F-4D97-AF65-F5344CB8AC3E}">
        <p14:creationId xmlns:p14="http://schemas.microsoft.com/office/powerpoint/2010/main" val="3469233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DEB2EAE-354B-4DBE-B47A-3C09058EC852}" type="datetimeFigureOut">
              <a:rPr lang="en-IN" smtClean="0"/>
              <a:t>22-08-2024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F6964F3-D0DB-47CC-A41B-60C7E3643023}" type="slidenum">
              <a:rPr lang="en-IN" smtClean="0"/>
              <a:t>‹#›</a:t>
            </a:fld>
            <a:endParaRPr lang="en-IN"/>
          </a:p>
        </p:txBody>
      </p:sp>
    </p:spTree>
    <p:extLst>
      <p:ext uri="{BB962C8B-B14F-4D97-AF65-F5344CB8AC3E}">
        <p14:creationId xmlns:p14="http://schemas.microsoft.com/office/powerpoint/2010/main" val="586955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4DEB2EAE-354B-4DBE-B47A-3C09058EC852}" type="datetimeFigureOut">
              <a:rPr lang="en-IN" smtClean="0"/>
              <a:t>22-08-2024</a:t>
            </a:fld>
            <a:endParaRPr lang="en-IN"/>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IN"/>
          </a:p>
        </p:txBody>
      </p:sp>
      <p:sp>
        <p:nvSpPr>
          <p:cNvPr id="6" name="Slide Number Placeholder 5"/>
          <p:cNvSpPr>
            <a:spLocks noGrp="1"/>
          </p:cNvSpPr>
          <p:nvPr>
            <p:ph type="sldNum" sz="quarter" idx="12"/>
          </p:nvPr>
        </p:nvSpPr>
        <p:spPr>
          <a:xfrm>
            <a:off x="8604504" y="5211060"/>
            <a:ext cx="2112264" cy="228600"/>
          </a:xfrm>
        </p:spPr>
        <p:txBody>
          <a:bodyPr/>
          <a:lstStyle/>
          <a:p>
            <a:fld id="{2F6964F3-D0DB-47CC-A41B-60C7E3643023}" type="slidenum">
              <a:rPr lang="en-IN" smtClean="0"/>
              <a:t>‹#›</a:t>
            </a:fld>
            <a:endParaRPr lang="en-IN"/>
          </a:p>
        </p:txBody>
      </p:sp>
    </p:spTree>
    <p:extLst>
      <p:ext uri="{BB962C8B-B14F-4D97-AF65-F5344CB8AC3E}">
        <p14:creationId xmlns:p14="http://schemas.microsoft.com/office/powerpoint/2010/main" val="4015379402"/>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DEB2EAE-354B-4DBE-B47A-3C09058EC852}" type="datetimeFigureOut">
              <a:rPr lang="en-IN" smtClean="0"/>
              <a:t>22-08-2024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F6964F3-D0DB-47CC-A41B-60C7E3643023}" type="slidenum">
              <a:rPr lang="en-IN" smtClean="0"/>
              <a:t>‹#›</a:t>
            </a:fld>
            <a:endParaRPr lang="en-IN"/>
          </a:p>
        </p:txBody>
      </p:sp>
    </p:spTree>
    <p:extLst>
      <p:ext uri="{BB962C8B-B14F-4D97-AF65-F5344CB8AC3E}">
        <p14:creationId xmlns:p14="http://schemas.microsoft.com/office/powerpoint/2010/main" val="2773554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DEB2EAE-354B-4DBE-B47A-3C09058EC852}" type="datetimeFigureOut">
              <a:rPr lang="en-IN" smtClean="0"/>
              <a:t>22-08-2024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F6964F3-D0DB-47CC-A41B-60C7E3643023}" type="slidenum">
              <a:rPr lang="en-IN" smtClean="0"/>
              <a:t>‹#›</a:t>
            </a:fld>
            <a:endParaRPr lang="en-IN"/>
          </a:p>
        </p:txBody>
      </p:sp>
    </p:spTree>
    <p:extLst>
      <p:ext uri="{BB962C8B-B14F-4D97-AF65-F5344CB8AC3E}">
        <p14:creationId xmlns:p14="http://schemas.microsoft.com/office/powerpoint/2010/main" val="1710694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DEB2EAE-354B-4DBE-B47A-3C09058EC852}" type="datetimeFigureOut">
              <a:rPr lang="en-IN" smtClean="0"/>
              <a:t>22-08-2024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F6964F3-D0DB-47CC-A41B-60C7E3643023}" type="slidenum">
              <a:rPr lang="en-IN" smtClean="0"/>
              <a:t>‹#›</a:t>
            </a:fld>
            <a:endParaRPr lang="en-IN"/>
          </a:p>
        </p:txBody>
      </p:sp>
    </p:spTree>
    <p:extLst>
      <p:ext uri="{BB962C8B-B14F-4D97-AF65-F5344CB8AC3E}">
        <p14:creationId xmlns:p14="http://schemas.microsoft.com/office/powerpoint/2010/main" val="2849956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EB2EAE-354B-4DBE-B47A-3C09058EC852}" type="datetimeFigureOut">
              <a:rPr lang="en-IN" smtClean="0"/>
              <a:t>22-08-2024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F6964F3-D0DB-47CC-A41B-60C7E3643023}" type="slidenum">
              <a:rPr lang="en-IN" smtClean="0"/>
              <a:t>‹#›</a:t>
            </a:fld>
            <a:endParaRPr lang="en-IN"/>
          </a:p>
        </p:txBody>
      </p:sp>
    </p:spTree>
    <p:extLst>
      <p:ext uri="{BB962C8B-B14F-4D97-AF65-F5344CB8AC3E}">
        <p14:creationId xmlns:p14="http://schemas.microsoft.com/office/powerpoint/2010/main" val="3326394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4DEB2EAE-354B-4DBE-B47A-3C09058EC852}" type="datetimeFigureOut">
              <a:rPr lang="en-IN" smtClean="0"/>
              <a:t>22-08-2024</a:t>
            </a:fld>
            <a:endParaRPr lang="en-IN"/>
          </a:p>
        </p:txBody>
      </p:sp>
      <p:sp>
        <p:nvSpPr>
          <p:cNvPr id="9" name="Footer Placeholder 8"/>
          <p:cNvSpPr>
            <a:spLocks noGrp="1"/>
          </p:cNvSpPr>
          <p:nvPr>
            <p:ph type="ftr" sz="quarter" idx="11"/>
          </p:nvPr>
        </p:nvSpPr>
        <p:spPr/>
        <p:txBody>
          <a:bodyPr/>
          <a:lstStyle>
            <a:lvl1pPr algn="r">
              <a:defRPr/>
            </a:lvl1pPr>
          </a:lstStyle>
          <a:p>
            <a:endParaRPr lang="en-IN"/>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2F6964F3-D0DB-47CC-A41B-60C7E3643023}" type="slidenum">
              <a:rPr lang="en-IN" smtClean="0"/>
              <a:t>‹#›</a:t>
            </a:fld>
            <a:endParaRPr lang="en-IN"/>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64045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4DEB2EAE-354B-4DBE-B47A-3C09058EC852}" type="datetimeFigureOut">
              <a:rPr lang="en-IN" smtClean="0"/>
              <a:t>22-08-2024</a:t>
            </a:fld>
            <a:endParaRPr lang="en-IN"/>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2F6964F3-D0DB-47CC-A41B-60C7E3643023}" type="slidenum">
              <a:rPr lang="en-IN" smtClean="0"/>
              <a:t>‹#›</a:t>
            </a:fld>
            <a:endParaRPr lang="en-IN"/>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56517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4DEB2EAE-354B-4DBE-B47A-3C09058EC852}" type="datetimeFigureOut">
              <a:rPr lang="en-IN" smtClean="0"/>
              <a:t>22-08-2024</a:t>
            </a:fld>
            <a:endParaRPr lang="en-IN"/>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IN"/>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2F6964F3-D0DB-47CC-A41B-60C7E3643023}" type="slidenum">
              <a:rPr lang="en-IN" smtClean="0"/>
              <a:t>‹#›</a:t>
            </a:fld>
            <a:endParaRPr lang="en-IN"/>
          </a:p>
        </p:txBody>
      </p:sp>
    </p:spTree>
    <p:extLst>
      <p:ext uri="{BB962C8B-B14F-4D97-AF65-F5344CB8AC3E}">
        <p14:creationId xmlns:p14="http://schemas.microsoft.com/office/powerpoint/2010/main" val="2739166276"/>
      </p:ext>
    </p:extLst>
  </p:cSld>
  <p:clrMap bg1="lt1" tx1="dk1" bg2="lt2" tx2="dk2" accent1="accent1" accent2="accent2" accent3="accent3" accent4="accent4" accent5="accent5" accent6="accent6" hlink="hlink" folHlink="folHlink"/>
  <p:sldLayoutIdLst>
    <p:sldLayoutId id="2147484016" r:id="rId1"/>
    <p:sldLayoutId id="2147484017" r:id="rId2"/>
    <p:sldLayoutId id="2147484018" r:id="rId3"/>
    <p:sldLayoutId id="2147484019" r:id="rId4"/>
    <p:sldLayoutId id="2147484020" r:id="rId5"/>
    <p:sldLayoutId id="2147484021" r:id="rId6"/>
    <p:sldLayoutId id="2147484022" r:id="rId7"/>
    <p:sldLayoutId id="2147484023" r:id="rId8"/>
    <p:sldLayoutId id="2147484024" r:id="rId9"/>
    <p:sldLayoutId id="2147484025" r:id="rId10"/>
    <p:sldLayoutId id="2147484026" r:id="rId11"/>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2FB18-6360-1060-33E0-505AD7B42AAE}"/>
              </a:ext>
            </a:extLst>
          </p:cNvPr>
          <p:cNvSpPr>
            <a:spLocks noGrp="1"/>
          </p:cNvSpPr>
          <p:nvPr>
            <p:ph type="ctrTitle"/>
          </p:nvPr>
        </p:nvSpPr>
        <p:spPr/>
        <p:txBody>
          <a:bodyPr>
            <a:normAutofit/>
          </a:bodyPr>
          <a:lstStyle/>
          <a:p>
            <a:r>
              <a:rPr lang="en-US" sz="4800" b="1" i="0" u="none" strike="noStrike" dirty="0" err="1">
                <a:solidFill>
                  <a:srgbClr val="0D0D0D"/>
                </a:solidFill>
                <a:effectLst/>
                <a:highlight>
                  <a:srgbClr val="FFFFFF"/>
                </a:highlight>
                <a:latin typeface="Arial" panose="020B0604020202020204" pitchFamily="34" charset="0"/>
              </a:rPr>
              <a:t>DataSpark</a:t>
            </a:r>
            <a:r>
              <a:rPr lang="en-US" sz="4800" b="1" i="0" u="none" strike="noStrike" dirty="0">
                <a:solidFill>
                  <a:srgbClr val="0D0D0D"/>
                </a:solidFill>
                <a:effectLst/>
                <a:highlight>
                  <a:srgbClr val="FFFFFF"/>
                </a:highlight>
                <a:latin typeface="Arial" panose="020B0604020202020204" pitchFamily="34" charset="0"/>
              </a:rPr>
              <a:t>: Illuminating Insights for Global Electronics</a:t>
            </a:r>
            <a:endParaRPr lang="en-IN" sz="4800" b="1" dirty="0"/>
          </a:p>
        </p:txBody>
      </p:sp>
    </p:spTree>
    <p:extLst>
      <p:ext uri="{BB962C8B-B14F-4D97-AF65-F5344CB8AC3E}">
        <p14:creationId xmlns:p14="http://schemas.microsoft.com/office/powerpoint/2010/main" val="3324666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44856FB-F74B-9DF8-54FA-7DF20BAB7843}"/>
              </a:ext>
            </a:extLst>
          </p:cNvPr>
          <p:cNvSpPr txBox="1">
            <a:spLocks/>
          </p:cNvSpPr>
          <p:nvPr/>
        </p:nvSpPr>
        <p:spPr>
          <a:xfrm>
            <a:off x="838200" y="365126"/>
            <a:ext cx="9682316" cy="8527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2.Products Dataset</a:t>
            </a:r>
          </a:p>
        </p:txBody>
      </p:sp>
      <p:sp>
        <p:nvSpPr>
          <p:cNvPr id="6" name="Rectangle 5">
            <a:extLst>
              <a:ext uri="{FF2B5EF4-FFF2-40B4-BE49-F238E27FC236}">
                <a16:creationId xmlns:a16="http://schemas.microsoft.com/office/drawing/2014/main" id="{08D7C6FA-5997-A601-0436-B49CF43A4528}"/>
              </a:ext>
            </a:extLst>
          </p:cNvPr>
          <p:cNvSpPr/>
          <p:nvPr/>
        </p:nvSpPr>
        <p:spPr>
          <a:xfrm>
            <a:off x="914399" y="5978013"/>
            <a:ext cx="10028904" cy="37721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IN" dirty="0"/>
              <a:t>It has 10 columns and 2517 rows</a:t>
            </a:r>
          </a:p>
        </p:txBody>
      </p:sp>
      <p:pic>
        <p:nvPicPr>
          <p:cNvPr id="8" name="Picture 7">
            <a:extLst>
              <a:ext uri="{FF2B5EF4-FFF2-40B4-BE49-F238E27FC236}">
                <a16:creationId xmlns:a16="http://schemas.microsoft.com/office/drawing/2014/main" id="{752F2C9A-DAD2-1CF7-16B8-0CDC454D7F35}"/>
              </a:ext>
            </a:extLst>
          </p:cNvPr>
          <p:cNvPicPr>
            <a:picLocks noChangeAspect="1"/>
          </p:cNvPicPr>
          <p:nvPr/>
        </p:nvPicPr>
        <p:blipFill rotWithShape="1">
          <a:blip r:embed="rId2"/>
          <a:srcRect l="4186" t="14291" r="6756" b="23011"/>
          <a:stretch/>
        </p:blipFill>
        <p:spPr>
          <a:xfrm>
            <a:off x="914399" y="1428304"/>
            <a:ext cx="10104402" cy="4392393"/>
          </a:xfrm>
          <a:prstGeom prst="rect">
            <a:avLst/>
          </a:prstGeom>
        </p:spPr>
      </p:pic>
    </p:spTree>
    <p:extLst>
      <p:ext uri="{BB962C8B-B14F-4D97-AF65-F5344CB8AC3E}">
        <p14:creationId xmlns:p14="http://schemas.microsoft.com/office/powerpoint/2010/main" val="4056761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BFB3A-9558-3842-BE34-A841F2A99964}"/>
              </a:ext>
            </a:extLst>
          </p:cNvPr>
          <p:cNvSpPr>
            <a:spLocks noGrp="1"/>
          </p:cNvSpPr>
          <p:nvPr>
            <p:ph type="title"/>
          </p:nvPr>
        </p:nvSpPr>
        <p:spPr>
          <a:xfrm>
            <a:off x="838200" y="146153"/>
            <a:ext cx="10515600" cy="1325563"/>
          </a:xfrm>
        </p:spPr>
        <p:txBody>
          <a:bodyPr/>
          <a:lstStyle/>
          <a:p>
            <a:r>
              <a:rPr lang="en-IN" dirty="0"/>
              <a:t>Null &amp; duplicates checking</a:t>
            </a:r>
          </a:p>
        </p:txBody>
      </p:sp>
      <p:pic>
        <p:nvPicPr>
          <p:cNvPr id="5" name="Picture 4">
            <a:extLst>
              <a:ext uri="{FF2B5EF4-FFF2-40B4-BE49-F238E27FC236}">
                <a16:creationId xmlns:a16="http://schemas.microsoft.com/office/drawing/2014/main" id="{8E29592D-39E9-D491-E81B-3C9CF72FAC62}"/>
              </a:ext>
            </a:extLst>
          </p:cNvPr>
          <p:cNvPicPr>
            <a:picLocks noChangeAspect="1"/>
          </p:cNvPicPr>
          <p:nvPr/>
        </p:nvPicPr>
        <p:blipFill rotWithShape="1">
          <a:blip r:embed="rId2"/>
          <a:srcRect l="3145" t="40143" r="62903" b="9678"/>
          <a:stretch/>
        </p:blipFill>
        <p:spPr>
          <a:xfrm>
            <a:off x="966017" y="1350603"/>
            <a:ext cx="8885905" cy="4312776"/>
          </a:xfrm>
          <a:prstGeom prst="rect">
            <a:avLst/>
          </a:prstGeom>
        </p:spPr>
      </p:pic>
      <p:sp>
        <p:nvSpPr>
          <p:cNvPr id="6" name="Rectangle 5">
            <a:extLst>
              <a:ext uri="{FF2B5EF4-FFF2-40B4-BE49-F238E27FC236}">
                <a16:creationId xmlns:a16="http://schemas.microsoft.com/office/drawing/2014/main" id="{DFF63E49-9CFB-FCC8-A52B-13A2B316C584}"/>
              </a:ext>
            </a:extLst>
          </p:cNvPr>
          <p:cNvSpPr/>
          <p:nvPr/>
        </p:nvSpPr>
        <p:spPr>
          <a:xfrm>
            <a:off x="966016" y="5831861"/>
            <a:ext cx="8885905" cy="58860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285750" indent="-285750">
              <a:buFont typeface="Arial" panose="020B0604020202020204" pitchFamily="34" charset="0"/>
              <a:buChar char="•"/>
            </a:pPr>
            <a:r>
              <a:rPr lang="en-IN" dirty="0"/>
              <a:t>From this products dataset there is no null and duplicates values</a:t>
            </a:r>
          </a:p>
        </p:txBody>
      </p:sp>
    </p:spTree>
    <p:extLst>
      <p:ext uri="{BB962C8B-B14F-4D97-AF65-F5344CB8AC3E}">
        <p14:creationId xmlns:p14="http://schemas.microsoft.com/office/powerpoint/2010/main" val="526264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F0D1B-F883-F761-D8D7-DAF05FA7632F}"/>
              </a:ext>
            </a:extLst>
          </p:cNvPr>
          <p:cNvSpPr>
            <a:spLocks noGrp="1"/>
          </p:cNvSpPr>
          <p:nvPr>
            <p:ph type="title"/>
          </p:nvPr>
        </p:nvSpPr>
        <p:spPr>
          <a:xfrm>
            <a:off x="752168" y="170646"/>
            <a:ext cx="10058400" cy="1371600"/>
          </a:xfrm>
        </p:spPr>
        <p:txBody>
          <a:bodyPr/>
          <a:lstStyle/>
          <a:p>
            <a:r>
              <a:rPr lang="en-IN" dirty="0"/>
              <a:t>Converting </a:t>
            </a:r>
            <a:r>
              <a:rPr lang="en-IN" dirty="0" err="1"/>
              <a:t>dtypes</a:t>
            </a:r>
            <a:endParaRPr lang="en-IN" dirty="0"/>
          </a:p>
        </p:txBody>
      </p:sp>
      <p:pic>
        <p:nvPicPr>
          <p:cNvPr id="5" name="Picture 4">
            <a:extLst>
              <a:ext uri="{FF2B5EF4-FFF2-40B4-BE49-F238E27FC236}">
                <a16:creationId xmlns:a16="http://schemas.microsoft.com/office/drawing/2014/main" id="{36E6227C-4289-696B-3569-E949BA4C521E}"/>
              </a:ext>
            </a:extLst>
          </p:cNvPr>
          <p:cNvPicPr>
            <a:picLocks noChangeAspect="1"/>
          </p:cNvPicPr>
          <p:nvPr/>
        </p:nvPicPr>
        <p:blipFill rotWithShape="1">
          <a:blip r:embed="rId2"/>
          <a:srcRect l="5726" t="13477" r="18226" b="27025"/>
          <a:stretch/>
        </p:blipFill>
        <p:spPr>
          <a:xfrm>
            <a:off x="752168" y="1356391"/>
            <a:ext cx="10515600" cy="4506759"/>
          </a:xfrm>
          <a:prstGeom prst="rect">
            <a:avLst/>
          </a:prstGeom>
        </p:spPr>
      </p:pic>
    </p:spTree>
    <p:extLst>
      <p:ext uri="{BB962C8B-B14F-4D97-AF65-F5344CB8AC3E}">
        <p14:creationId xmlns:p14="http://schemas.microsoft.com/office/powerpoint/2010/main" val="1023712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F2C56-CAE8-A92B-4217-1374326F1058}"/>
              </a:ext>
            </a:extLst>
          </p:cNvPr>
          <p:cNvSpPr>
            <a:spLocks noGrp="1"/>
          </p:cNvSpPr>
          <p:nvPr>
            <p:ph type="title"/>
          </p:nvPr>
        </p:nvSpPr>
        <p:spPr>
          <a:xfrm>
            <a:off x="671051" y="176727"/>
            <a:ext cx="10058400" cy="1371600"/>
          </a:xfrm>
        </p:spPr>
        <p:txBody>
          <a:bodyPr/>
          <a:lstStyle/>
          <a:p>
            <a:r>
              <a:rPr lang="en-IN" dirty="0"/>
              <a:t>Outliers checking</a:t>
            </a:r>
          </a:p>
        </p:txBody>
      </p:sp>
      <p:pic>
        <p:nvPicPr>
          <p:cNvPr id="5" name="Picture 4">
            <a:extLst>
              <a:ext uri="{FF2B5EF4-FFF2-40B4-BE49-F238E27FC236}">
                <a16:creationId xmlns:a16="http://schemas.microsoft.com/office/drawing/2014/main" id="{2BC8B3DC-5F72-5E4A-E2BD-46D33AC34929}"/>
              </a:ext>
            </a:extLst>
          </p:cNvPr>
          <p:cNvPicPr>
            <a:picLocks noChangeAspect="1"/>
          </p:cNvPicPr>
          <p:nvPr/>
        </p:nvPicPr>
        <p:blipFill rotWithShape="1">
          <a:blip r:embed="rId2"/>
          <a:srcRect l="5404" t="12616" r="1371" b="18222"/>
          <a:stretch/>
        </p:blipFill>
        <p:spPr>
          <a:xfrm>
            <a:off x="838198" y="1351682"/>
            <a:ext cx="10311581" cy="3397299"/>
          </a:xfrm>
          <a:prstGeom prst="rect">
            <a:avLst/>
          </a:prstGeom>
        </p:spPr>
      </p:pic>
      <p:sp>
        <p:nvSpPr>
          <p:cNvPr id="6" name="Rectangle 5">
            <a:extLst>
              <a:ext uri="{FF2B5EF4-FFF2-40B4-BE49-F238E27FC236}">
                <a16:creationId xmlns:a16="http://schemas.microsoft.com/office/drawing/2014/main" id="{F19429FE-7994-D443-0598-1283C9B2DFC3}"/>
              </a:ext>
            </a:extLst>
          </p:cNvPr>
          <p:cNvSpPr/>
          <p:nvPr/>
        </p:nvSpPr>
        <p:spPr>
          <a:xfrm>
            <a:off x="838198" y="5122861"/>
            <a:ext cx="10311581" cy="124219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b="0" dirty="0">
                <a:solidFill>
                  <a:srgbClr val="6A9955"/>
                </a:solidFill>
                <a:effectLst/>
                <a:highlight>
                  <a:srgbClr val="1F1F1F"/>
                </a:highlight>
                <a:latin typeface="Consolas" panose="020B0609020204030204" pitchFamily="49" charset="0"/>
              </a:rPr>
              <a:t>#in this dataset we have outliers in columns like cost </a:t>
            </a:r>
            <a:r>
              <a:rPr lang="en-US" b="0" dirty="0" err="1">
                <a:solidFill>
                  <a:srgbClr val="6A9955"/>
                </a:solidFill>
                <a:effectLst/>
                <a:highlight>
                  <a:srgbClr val="1F1F1F"/>
                </a:highlight>
                <a:latin typeface="Consolas" panose="020B0609020204030204" pitchFamily="49" charset="0"/>
              </a:rPr>
              <a:t>usd</a:t>
            </a:r>
            <a:r>
              <a:rPr lang="en-US" b="0" dirty="0">
                <a:solidFill>
                  <a:srgbClr val="6A9955"/>
                </a:solidFill>
                <a:effectLst/>
                <a:highlight>
                  <a:srgbClr val="1F1F1F"/>
                </a:highlight>
                <a:latin typeface="Consolas" panose="020B0609020204030204" pitchFamily="49" charset="0"/>
              </a:rPr>
              <a:t> and price </a:t>
            </a:r>
            <a:r>
              <a:rPr lang="en-US" b="0" dirty="0" err="1">
                <a:solidFill>
                  <a:srgbClr val="6A9955"/>
                </a:solidFill>
                <a:effectLst/>
                <a:highlight>
                  <a:srgbClr val="1F1F1F"/>
                </a:highlight>
                <a:latin typeface="Consolas" panose="020B0609020204030204" pitchFamily="49" charset="0"/>
              </a:rPr>
              <a:t>usd</a:t>
            </a:r>
            <a:r>
              <a:rPr lang="en-US" b="0" dirty="0">
                <a:solidFill>
                  <a:srgbClr val="6A9955"/>
                </a:solidFill>
                <a:effectLst/>
                <a:highlight>
                  <a:srgbClr val="1F1F1F"/>
                </a:highlight>
                <a:latin typeface="Consolas" panose="020B0609020204030204" pitchFamily="49" charset="0"/>
              </a:rPr>
              <a:t> but </a:t>
            </a:r>
            <a:r>
              <a:rPr lang="en-US" b="0" dirty="0" err="1">
                <a:solidFill>
                  <a:srgbClr val="6A9955"/>
                </a:solidFill>
                <a:effectLst/>
                <a:highlight>
                  <a:srgbClr val="1F1F1F"/>
                </a:highlight>
                <a:latin typeface="Consolas" panose="020B0609020204030204" pitchFamily="49" charset="0"/>
              </a:rPr>
              <a:t>i</a:t>
            </a:r>
            <a:r>
              <a:rPr lang="en-US" b="0" dirty="0">
                <a:solidFill>
                  <a:srgbClr val="6A9955"/>
                </a:solidFill>
                <a:effectLst/>
                <a:highlight>
                  <a:srgbClr val="1F1F1F"/>
                </a:highlight>
                <a:latin typeface="Consolas" panose="020B0609020204030204" pitchFamily="49" charset="0"/>
              </a:rPr>
              <a:t> consider we </a:t>
            </a:r>
            <a:r>
              <a:rPr lang="en-US" b="0" dirty="0" err="1">
                <a:solidFill>
                  <a:srgbClr val="6A9955"/>
                </a:solidFill>
                <a:effectLst/>
                <a:highlight>
                  <a:srgbClr val="1F1F1F"/>
                </a:highlight>
                <a:latin typeface="Consolas" panose="020B0609020204030204" pitchFamily="49" charset="0"/>
              </a:rPr>
              <a:t>dont</a:t>
            </a:r>
            <a:r>
              <a:rPr lang="en-US" b="0" dirty="0">
                <a:solidFill>
                  <a:srgbClr val="6A9955"/>
                </a:solidFill>
                <a:effectLst/>
                <a:highlight>
                  <a:srgbClr val="1F1F1F"/>
                </a:highlight>
                <a:latin typeface="Consolas" panose="020B0609020204030204" pitchFamily="49" charset="0"/>
              </a:rPr>
              <a:t> have to treat this outliers </a:t>
            </a:r>
            <a:endParaRPr lang="en-US" b="0" dirty="0">
              <a:solidFill>
                <a:srgbClr val="CCCCCC"/>
              </a:solidFill>
              <a:effectLst/>
              <a:highlight>
                <a:srgbClr val="1F1F1F"/>
              </a:highlight>
              <a:latin typeface="Consolas" panose="020B0609020204030204" pitchFamily="49" charset="0"/>
            </a:endParaRPr>
          </a:p>
          <a:p>
            <a:r>
              <a:rPr lang="en-US" b="0" dirty="0">
                <a:solidFill>
                  <a:srgbClr val="6A9955"/>
                </a:solidFill>
                <a:effectLst/>
                <a:highlight>
                  <a:srgbClr val="1F1F1F"/>
                </a:highlight>
                <a:latin typeface="Consolas" panose="020B0609020204030204" pitchFamily="49" charset="0"/>
              </a:rPr>
              <a:t># </a:t>
            </a:r>
            <a:r>
              <a:rPr lang="en-US" b="0" dirty="0" err="1">
                <a:solidFill>
                  <a:srgbClr val="6A9955"/>
                </a:solidFill>
                <a:effectLst/>
                <a:highlight>
                  <a:srgbClr val="1F1F1F"/>
                </a:highlight>
                <a:latin typeface="Consolas" panose="020B0609020204030204" pitchFamily="49" charset="0"/>
              </a:rPr>
              <a:t>cz</a:t>
            </a:r>
            <a:r>
              <a:rPr lang="en-US" b="0" dirty="0">
                <a:solidFill>
                  <a:srgbClr val="6A9955"/>
                </a:solidFill>
                <a:effectLst/>
                <a:highlight>
                  <a:srgbClr val="1F1F1F"/>
                </a:highlight>
                <a:latin typeface="Consolas" panose="020B0609020204030204" pitchFamily="49" charset="0"/>
              </a:rPr>
              <a:t> it depends on the price of the products in may change so in this case this is  not a bad outlier</a:t>
            </a:r>
            <a:endParaRPr lang="en-US" b="0" dirty="0">
              <a:solidFill>
                <a:srgbClr val="CCCCCC"/>
              </a:solidFill>
              <a:effectLst/>
              <a:highlight>
                <a:srgbClr val="1F1F1F"/>
              </a:highlight>
              <a:latin typeface="Consolas" panose="020B0609020204030204" pitchFamily="49" charset="0"/>
            </a:endParaRPr>
          </a:p>
          <a:p>
            <a:endParaRPr lang="en-US" b="0" dirty="0">
              <a:solidFill>
                <a:srgbClr val="CCCCCC"/>
              </a:solidFill>
              <a:effectLst/>
              <a:highlight>
                <a:srgbClr val="1F1F1F"/>
              </a:highlight>
              <a:latin typeface="Consolas" panose="020B0609020204030204" pitchFamily="49" charset="0"/>
            </a:endParaRPr>
          </a:p>
        </p:txBody>
      </p:sp>
    </p:spTree>
    <p:extLst>
      <p:ext uri="{BB962C8B-B14F-4D97-AF65-F5344CB8AC3E}">
        <p14:creationId xmlns:p14="http://schemas.microsoft.com/office/powerpoint/2010/main" val="8396711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93786-2C5F-CFC9-910A-523E8D24E16F}"/>
              </a:ext>
            </a:extLst>
          </p:cNvPr>
          <p:cNvSpPr>
            <a:spLocks noGrp="1"/>
          </p:cNvSpPr>
          <p:nvPr>
            <p:ph type="title"/>
          </p:nvPr>
        </p:nvSpPr>
        <p:spPr>
          <a:xfrm>
            <a:off x="693173" y="380017"/>
            <a:ext cx="10058400" cy="1371600"/>
          </a:xfrm>
        </p:spPr>
        <p:txBody>
          <a:bodyPr/>
          <a:lstStyle/>
          <a:p>
            <a:r>
              <a:rPr lang="en-IN" dirty="0" err="1"/>
              <a:t>Countplot</a:t>
            </a:r>
            <a:endParaRPr lang="en-IN" dirty="0"/>
          </a:p>
        </p:txBody>
      </p:sp>
      <p:sp>
        <p:nvSpPr>
          <p:cNvPr id="3" name="Content Placeholder 2">
            <a:extLst>
              <a:ext uri="{FF2B5EF4-FFF2-40B4-BE49-F238E27FC236}">
                <a16:creationId xmlns:a16="http://schemas.microsoft.com/office/drawing/2014/main" id="{625E8565-3833-787F-D076-27A3F1E9833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52B8692-A82B-0E96-0413-DF0E2444B57D}"/>
              </a:ext>
            </a:extLst>
          </p:cNvPr>
          <p:cNvPicPr>
            <a:picLocks noChangeAspect="1"/>
          </p:cNvPicPr>
          <p:nvPr/>
        </p:nvPicPr>
        <p:blipFill rotWithShape="1">
          <a:blip r:embed="rId2"/>
          <a:srcRect l="4838" t="15484" r="9597" b="14265"/>
          <a:stretch/>
        </p:blipFill>
        <p:spPr>
          <a:xfrm>
            <a:off x="771831" y="1483196"/>
            <a:ext cx="10432027" cy="4817806"/>
          </a:xfrm>
          <a:prstGeom prst="rect">
            <a:avLst/>
          </a:prstGeom>
        </p:spPr>
      </p:pic>
    </p:spTree>
    <p:extLst>
      <p:ext uri="{BB962C8B-B14F-4D97-AF65-F5344CB8AC3E}">
        <p14:creationId xmlns:p14="http://schemas.microsoft.com/office/powerpoint/2010/main" val="3329011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88E72-E8D5-84E4-B464-6721E2646D11}"/>
              </a:ext>
            </a:extLst>
          </p:cNvPr>
          <p:cNvSpPr>
            <a:spLocks noGrp="1"/>
          </p:cNvSpPr>
          <p:nvPr>
            <p:ph type="title"/>
          </p:nvPr>
        </p:nvSpPr>
        <p:spPr>
          <a:xfrm>
            <a:off x="884903" y="180478"/>
            <a:ext cx="10058400" cy="1371600"/>
          </a:xfrm>
        </p:spPr>
        <p:txBody>
          <a:bodyPr/>
          <a:lstStyle/>
          <a:p>
            <a:r>
              <a:rPr lang="en-IN" dirty="0"/>
              <a:t>3.Sales dataset</a:t>
            </a:r>
          </a:p>
        </p:txBody>
      </p:sp>
      <p:sp>
        <p:nvSpPr>
          <p:cNvPr id="4" name="Rectangle 3">
            <a:extLst>
              <a:ext uri="{FF2B5EF4-FFF2-40B4-BE49-F238E27FC236}">
                <a16:creationId xmlns:a16="http://schemas.microsoft.com/office/drawing/2014/main" id="{45195BCD-689E-891A-B1E4-71B373C4CFA1}"/>
              </a:ext>
            </a:extLst>
          </p:cNvPr>
          <p:cNvSpPr/>
          <p:nvPr/>
        </p:nvSpPr>
        <p:spPr>
          <a:xfrm>
            <a:off x="914399" y="5978013"/>
            <a:ext cx="10028904" cy="37721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IN" dirty="0"/>
              <a:t>It has 9 columns and 62884 rows</a:t>
            </a:r>
          </a:p>
        </p:txBody>
      </p:sp>
      <p:pic>
        <p:nvPicPr>
          <p:cNvPr id="7" name="Picture 6">
            <a:extLst>
              <a:ext uri="{FF2B5EF4-FFF2-40B4-BE49-F238E27FC236}">
                <a16:creationId xmlns:a16="http://schemas.microsoft.com/office/drawing/2014/main" id="{0A5E236D-06B1-44FC-9407-93F37135351A}"/>
              </a:ext>
            </a:extLst>
          </p:cNvPr>
          <p:cNvPicPr>
            <a:picLocks noChangeAspect="1"/>
          </p:cNvPicPr>
          <p:nvPr/>
        </p:nvPicPr>
        <p:blipFill rotWithShape="1">
          <a:blip r:embed="rId2"/>
          <a:srcRect l="5484" t="18925" r="33065" b="17850"/>
          <a:stretch/>
        </p:blipFill>
        <p:spPr>
          <a:xfrm>
            <a:off x="914399" y="1435510"/>
            <a:ext cx="10028904" cy="4336026"/>
          </a:xfrm>
          <a:prstGeom prst="rect">
            <a:avLst/>
          </a:prstGeom>
        </p:spPr>
      </p:pic>
    </p:spTree>
    <p:extLst>
      <p:ext uri="{BB962C8B-B14F-4D97-AF65-F5344CB8AC3E}">
        <p14:creationId xmlns:p14="http://schemas.microsoft.com/office/powerpoint/2010/main" val="1371354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932D9-8E9C-38F7-3932-0A0C5FB2EA54}"/>
              </a:ext>
            </a:extLst>
          </p:cNvPr>
          <p:cNvSpPr>
            <a:spLocks noGrp="1"/>
          </p:cNvSpPr>
          <p:nvPr>
            <p:ph type="title"/>
          </p:nvPr>
        </p:nvSpPr>
        <p:spPr>
          <a:xfrm>
            <a:off x="838200" y="365126"/>
            <a:ext cx="10515600" cy="1109714"/>
          </a:xfrm>
        </p:spPr>
        <p:txBody>
          <a:bodyPr/>
          <a:lstStyle/>
          <a:p>
            <a:r>
              <a:rPr lang="en-IN" dirty="0"/>
              <a:t>Null &amp; duplicates checking</a:t>
            </a:r>
          </a:p>
        </p:txBody>
      </p:sp>
      <p:pic>
        <p:nvPicPr>
          <p:cNvPr id="5" name="Picture 4">
            <a:extLst>
              <a:ext uri="{FF2B5EF4-FFF2-40B4-BE49-F238E27FC236}">
                <a16:creationId xmlns:a16="http://schemas.microsoft.com/office/drawing/2014/main" id="{7C52E287-045E-213C-AB15-85E20F98B23B}"/>
              </a:ext>
            </a:extLst>
          </p:cNvPr>
          <p:cNvPicPr>
            <a:picLocks noChangeAspect="1"/>
          </p:cNvPicPr>
          <p:nvPr/>
        </p:nvPicPr>
        <p:blipFill rotWithShape="1">
          <a:blip r:embed="rId2"/>
          <a:srcRect l="5564" t="15197" b="7384"/>
          <a:stretch/>
        </p:blipFill>
        <p:spPr>
          <a:xfrm>
            <a:off x="838200" y="1366685"/>
            <a:ext cx="10515600" cy="5018034"/>
          </a:xfrm>
          <a:prstGeom prst="rect">
            <a:avLst/>
          </a:prstGeom>
        </p:spPr>
      </p:pic>
    </p:spTree>
    <p:extLst>
      <p:ext uri="{BB962C8B-B14F-4D97-AF65-F5344CB8AC3E}">
        <p14:creationId xmlns:p14="http://schemas.microsoft.com/office/powerpoint/2010/main" val="3407086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3B92C-12B9-F314-5A99-3EAD7E11CBE0}"/>
              </a:ext>
            </a:extLst>
          </p:cNvPr>
          <p:cNvSpPr>
            <a:spLocks noGrp="1"/>
          </p:cNvSpPr>
          <p:nvPr>
            <p:ph type="title"/>
          </p:nvPr>
        </p:nvSpPr>
        <p:spPr>
          <a:xfrm>
            <a:off x="838199" y="121062"/>
            <a:ext cx="10058400" cy="1371600"/>
          </a:xfrm>
        </p:spPr>
        <p:txBody>
          <a:bodyPr/>
          <a:lstStyle/>
          <a:p>
            <a:r>
              <a:rPr lang="en-IN" dirty="0"/>
              <a:t>Converting data types</a:t>
            </a:r>
          </a:p>
        </p:txBody>
      </p:sp>
      <p:pic>
        <p:nvPicPr>
          <p:cNvPr id="7" name="Content Placeholder 6">
            <a:extLst>
              <a:ext uri="{FF2B5EF4-FFF2-40B4-BE49-F238E27FC236}">
                <a16:creationId xmlns:a16="http://schemas.microsoft.com/office/drawing/2014/main" id="{2FA7CC9E-6EA2-28A6-5B28-3469593146C9}"/>
              </a:ext>
            </a:extLst>
          </p:cNvPr>
          <p:cNvPicPr>
            <a:picLocks noGrp="1" noChangeAspect="1"/>
          </p:cNvPicPr>
          <p:nvPr>
            <p:ph idx="1"/>
          </p:nvPr>
        </p:nvPicPr>
        <p:blipFill rotWithShape="1">
          <a:blip r:embed="rId2"/>
          <a:srcRect l="5179" t="16568" r="50716" b="8865"/>
          <a:stretch/>
        </p:blipFill>
        <p:spPr>
          <a:xfrm>
            <a:off x="838199" y="1237023"/>
            <a:ext cx="7627375" cy="5000213"/>
          </a:xfrm>
        </p:spPr>
      </p:pic>
      <p:sp>
        <p:nvSpPr>
          <p:cNvPr id="8" name="Rectangle 7">
            <a:extLst>
              <a:ext uri="{FF2B5EF4-FFF2-40B4-BE49-F238E27FC236}">
                <a16:creationId xmlns:a16="http://schemas.microsoft.com/office/drawing/2014/main" id="{FB3A950D-8E92-26A8-9FE4-A4F285908845}"/>
              </a:ext>
            </a:extLst>
          </p:cNvPr>
          <p:cNvSpPr/>
          <p:nvPr/>
        </p:nvSpPr>
        <p:spPr>
          <a:xfrm>
            <a:off x="8556281" y="2122438"/>
            <a:ext cx="3045156" cy="365135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285750" indent="-285750">
              <a:buFont typeface="Arial" panose="020B0604020202020204" pitchFamily="34" charset="0"/>
              <a:buChar char="•"/>
            </a:pPr>
            <a:r>
              <a:rPr lang="en-IN" dirty="0"/>
              <a:t>From this customer dataset we don’t have any duplicate values.</a:t>
            </a:r>
          </a:p>
          <a:p>
            <a:pPr marL="285750" indent="-285750">
              <a:buFont typeface="Arial" panose="020B0604020202020204" pitchFamily="34" charset="0"/>
              <a:buChar char="•"/>
            </a:pPr>
            <a:r>
              <a:rPr lang="en-IN" dirty="0"/>
              <a:t>Converted order date column into datetime data types</a:t>
            </a:r>
          </a:p>
        </p:txBody>
      </p:sp>
    </p:spTree>
    <p:extLst>
      <p:ext uri="{BB962C8B-B14F-4D97-AF65-F5344CB8AC3E}">
        <p14:creationId xmlns:p14="http://schemas.microsoft.com/office/powerpoint/2010/main" val="3006167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ED66D-FEC0-A281-65B0-D0E4F3E1567B}"/>
              </a:ext>
            </a:extLst>
          </p:cNvPr>
          <p:cNvSpPr>
            <a:spLocks noGrp="1"/>
          </p:cNvSpPr>
          <p:nvPr>
            <p:ph type="title"/>
          </p:nvPr>
        </p:nvSpPr>
        <p:spPr>
          <a:xfrm>
            <a:off x="914400" y="121485"/>
            <a:ext cx="10058400" cy="1371600"/>
          </a:xfrm>
        </p:spPr>
        <p:txBody>
          <a:bodyPr/>
          <a:lstStyle/>
          <a:p>
            <a:r>
              <a:rPr lang="en-IN" dirty="0"/>
              <a:t>Outlier checking</a:t>
            </a:r>
          </a:p>
        </p:txBody>
      </p:sp>
      <p:pic>
        <p:nvPicPr>
          <p:cNvPr id="5" name="Content Placeholder 4">
            <a:extLst>
              <a:ext uri="{FF2B5EF4-FFF2-40B4-BE49-F238E27FC236}">
                <a16:creationId xmlns:a16="http://schemas.microsoft.com/office/drawing/2014/main" id="{157B0654-FCA0-D554-7480-69FFC00B1CA7}"/>
              </a:ext>
            </a:extLst>
          </p:cNvPr>
          <p:cNvPicPr>
            <a:picLocks noGrp="1" noChangeAspect="1"/>
          </p:cNvPicPr>
          <p:nvPr>
            <p:ph idx="1"/>
          </p:nvPr>
        </p:nvPicPr>
        <p:blipFill rotWithShape="1">
          <a:blip r:embed="rId2"/>
          <a:srcRect l="5641" t="26058" r="3862" b="5476"/>
          <a:stretch/>
        </p:blipFill>
        <p:spPr>
          <a:xfrm>
            <a:off x="993058" y="1207694"/>
            <a:ext cx="10439400" cy="4442611"/>
          </a:xfrm>
        </p:spPr>
      </p:pic>
      <p:sp>
        <p:nvSpPr>
          <p:cNvPr id="6" name="Rectangle 5">
            <a:extLst>
              <a:ext uri="{FF2B5EF4-FFF2-40B4-BE49-F238E27FC236}">
                <a16:creationId xmlns:a16="http://schemas.microsoft.com/office/drawing/2014/main" id="{1D21B41B-56C6-2494-E60C-66EE8B5C34CA}"/>
              </a:ext>
            </a:extLst>
          </p:cNvPr>
          <p:cNvSpPr/>
          <p:nvPr/>
        </p:nvSpPr>
        <p:spPr>
          <a:xfrm>
            <a:off x="993058" y="5883276"/>
            <a:ext cx="10439400" cy="37721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IN" dirty="0"/>
              <a:t>No treatable outlier in this dataset</a:t>
            </a:r>
          </a:p>
        </p:txBody>
      </p:sp>
    </p:spTree>
    <p:extLst>
      <p:ext uri="{BB962C8B-B14F-4D97-AF65-F5344CB8AC3E}">
        <p14:creationId xmlns:p14="http://schemas.microsoft.com/office/powerpoint/2010/main" val="2172074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06FC4-AE31-274E-87A5-BE09ED2B591C}"/>
              </a:ext>
            </a:extLst>
          </p:cNvPr>
          <p:cNvSpPr>
            <a:spLocks noGrp="1"/>
          </p:cNvSpPr>
          <p:nvPr>
            <p:ph type="title"/>
          </p:nvPr>
        </p:nvSpPr>
        <p:spPr>
          <a:xfrm>
            <a:off x="759542" y="111652"/>
            <a:ext cx="10058400" cy="1371600"/>
          </a:xfrm>
        </p:spPr>
        <p:txBody>
          <a:bodyPr/>
          <a:lstStyle/>
          <a:p>
            <a:r>
              <a:rPr lang="en-IN" dirty="0"/>
              <a:t>Stacked bar chart</a:t>
            </a:r>
          </a:p>
        </p:txBody>
      </p:sp>
      <p:pic>
        <p:nvPicPr>
          <p:cNvPr id="8" name="Content Placeholder 7">
            <a:extLst>
              <a:ext uri="{FF2B5EF4-FFF2-40B4-BE49-F238E27FC236}">
                <a16:creationId xmlns:a16="http://schemas.microsoft.com/office/drawing/2014/main" id="{C7CE067A-26E3-612C-8C6F-FED21AE57DEB}"/>
              </a:ext>
            </a:extLst>
          </p:cNvPr>
          <p:cNvPicPr>
            <a:picLocks noGrp="1" noChangeAspect="1"/>
          </p:cNvPicPr>
          <p:nvPr>
            <p:ph idx="1"/>
          </p:nvPr>
        </p:nvPicPr>
        <p:blipFill rotWithShape="1">
          <a:blip r:embed="rId2"/>
          <a:srcRect l="6785" t="20634" r="45933" b="8135"/>
          <a:stretch/>
        </p:blipFill>
        <p:spPr>
          <a:xfrm>
            <a:off x="759542" y="1483252"/>
            <a:ext cx="7234084" cy="4611330"/>
          </a:xfrm>
        </p:spPr>
      </p:pic>
      <p:sp>
        <p:nvSpPr>
          <p:cNvPr id="9" name="Rectangle 8">
            <a:extLst>
              <a:ext uri="{FF2B5EF4-FFF2-40B4-BE49-F238E27FC236}">
                <a16:creationId xmlns:a16="http://schemas.microsoft.com/office/drawing/2014/main" id="{5DD134C0-BA7A-F40C-65F8-011A9C87B333}"/>
              </a:ext>
            </a:extLst>
          </p:cNvPr>
          <p:cNvSpPr/>
          <p:nvPr/>
        </p:nvSpPr>
        <p:spPr>
          <a:xfrm>
            <a:off x="8308644" y="2112605"/>
            <a:ext cx="3045156" cy="365135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285750" indent="-285750">
              <a:buFont typeface="Arial" panose="020B0604020202020204" pitchFamily="34" charset="0"/>
              <a:buChar char="•"/>
            </a:pPr>
            <a:r>
              <a:rPr lang="en-IN" dirty="0"/>
              <a:t>Stacked bar chart to </a:t>
            </a:r>
            <a:r>
              <a:rPr lang="en-IN" dirty="0" err="1"/>
              <a:t>knw</a:t>
            </a:r>
            <a:r>
              <a:rPr lang="en-IN" dirty="0"/>
              <a:t> the relationship here</a:t>
            </a:r>
          </a:p>
        </p:txBody>
      </p:sp>
    </p:spTree>
    <p:extLst>
      <p:ext uri="{BB962C8B-B14F-4D97-AF65-F5344CB8AC3E}">
        <p14:creationId xmlns:p14="http://schemas.microsoft.com/office/powerpoint/2010/main" val="1778393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5F1E1-1ADC-88CC-B2B3-CFF07E6E246D}"/>
              </a:ext>
            </a:extLst>
          </p:cNvPr>
          <p:cNvSpPr>
            <a:spLocks noGrp="1"/>
          </p:cNvSpPr>
          <p:nvPr>
            <p:ph type="title"/>
          </p:nvPr>
        </p:nvSpPr>
        <p:spPr>
          <a:solidFill>
            <a:schemeClr val="tx2">
              <a:lumMod val="60000"/>
              <a:lumOff val="40000"/>
            </a:schemeClr>
          </a:solidFill>
        </p:spPr>
        <p:txBody>
          <a:bodyPr/>
          <a:lstStyle/>
          <a:p>
            <a:r>
              <a:rPr lang="en-IN" dirty="0">
                <a:solidFill>
                  <a:schemeClr val="accent1">
                    <a:lumMod val="75000"/>
                  </a:schemeClr>
                </a:solidFill>
              </a:rPr>
              <a:t>Problem Statement</a:t>
            </a:r>
          </a:p>
        </p:txBody>
      </p:sp>
      <p:sp>
        <p:nvSpPr>
          <p:cNvPr id="3" name="Content Placeholder 2">
            <a:extLst>
              <a:ext uri="{FF2B5EF4-FFF2-40B4-BE49-F238E27FC236}">
                <a16:creationId xmlns:a16="http://schemas.microsoft.com/office/drawing/2014/main" id="{7F28C238-5453-FC09-FD7F-1710E1D17625}"/>
              </a:ext>
            </a:extLst>
          </p:cNvPr>
          <p:cNvSpPr>
            <a:spLocks noGrp="1"/>
          </p:cNvSpPr>
          <p:nvPr>
            <p:ph idx="1"/>
          </p:nvPr>
        </p:nvSpPr>
        <p:spPr>
          <a:solidFill>
            <a:schemeClr val="accent1">
              <a:lumMod val="20000"/>
              <a:lumOff val="80000"/>
            </a:schemeClr>
          </a:solidFill>
        </p:spPr>
        <p:txBody>
          <a:bodyPr>
            <a:normAutofit lnSpcReduction="10000"/>
          </a:bodyPr>
          <a:lstStyle/>
          <a:p>
            <a:pPr rtl="0">
              <a:spcBef>
                <a:spcPts val="1200"/>
              </a:spcBef>
              <a:spcAft>
                <a:spcPts val="1200"/>
              </a:spcAft>
            </a:pPr>
            <a:r>
              <a:rPr lang="en-US" sz="2400" b="0" i="0" u="none" strike="noStrike" dirty="0">
                <a:solidFill>
                  <a:srgbClr val="000000"/>
                </a:solidFill>
                <a:effectLst/>
                <a:latin typeface="Arial" panose="020B0604020202020204" pitchFamily="34" charset="0"/>
              </a:rPr>
              <a:t>As part of Global Electronics' data analytics team, you are tasked with conducting a comprehensive Exploratory Data Analysis (EDA) to uncover valuable insights from the company’s data. Your goal is to provide actionable recommendations that can enhance customer satisfaction, optimize operations, and drive overall business growth.</a:t>
            </a:r>
            <a:endParaRPr lang="en-US" sz="2400" b="0" dirty="0">
              <a:effectLst/>
            </a:endParaRPr>
          </a:p>
          <a:p>
            <a:pPr rtl="0">
              <a:spcBef>
                <a:spcPts val="1200"/>
              </a:spcBef>
              <a:spcAft>
                <a:spcPts val="1200"/>
              </a:spcAft>
            </a:pPr>
            <a:r>
              <a:rPr lang="en-US" sz="2400" b="0" i="0" u="none" strike="noStrike" dirty="0">
                <a:solidFill>
                  <a:srgbClr val="000000"/>
                </a:solidFill>
                <a:effectLst/>
                <a:latin typeface="Arial" panose="020B0604020202020204" pitchFamily="34" charset="0"/>
              </a:rPr>
              <a:t>Global Electronics, a leading retailer of consumer electronics, has provided you with several datasets containing information about their customers, products, sales, stores, and currency exchange rates. The company seeks to leverage this data to better understand their business and identify areas for improvement.</a:t>
            </a:r>
            <a:endParaRPr lang="en-US" sz="2400" b="0" dirty="0">
              <a:effectLst/>
            </a:endParaRPr>
          </a:p>
          <a:p>
            <a:pPr marL="0" indent="0">
              <a:buNone/>
            </a:pPr>
            <a:endParaRPr lang="en-IN" dirty="0"/>
          </a:p>
        </p:txBody>
      </p:sp>
    </p:spTree>
    <p:extLst>
      <p:ext uri="{BB962C8B-B14F-4D97-AF65-F5344CB8AC3E}">
        <p14:creationId xmlns:p14="http://schemas.microsoft.com/office/powerpoint/2010/main" val="33448445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62886-999D-C21B-BB87-4055CDEB83AD}"/>
              </a:ext>
            </a:extLst>
          </p:cNvPr>
          <p:cNvSpPr>
            <a:spLocks noGrp="1"/>
          </p:cNvSpPr>
          <p:nvPr>
            <p:ph type="title"/>
          </p:nvPr>
        </p:nvSpPr>
        <p:spPr>
          <a:xfrm>
            <a:off x="943895" y="192601"/>
            <a:ext cx="10058400" cy="1371600"/>
          </a:xfrm>
        </p:spPr>
        <p:txBody>
          <a:bodyPr/>
          <a:lstStyle/>
          <a:p>
            <a:r>
              <a:rPr lang="en-IN" dirty="0"/>
              <a:t>4. Store dataset</a:t>
            </a:r>
          </a:p>
        </p:txBody>
      </p:sp>
      <p:pic>
        <p:nvPicPr>
          <p:cNvPr id="5" name="Content Placeholder 4">
            <a:extLst>
              <a:ext uri="{FF2B5EF4-FFF2-40B4-BE49-F238E27FC236}">
                <a16:creationId xmlns:a16="http://schemas.microsoft.com/office/drawing/2014/main" id="{5991C0EA-5E4E-71AE-F4F7-041BAE60C9BD}"/>
              </a:ext>
            </a:extLst>
          </p:cNvPr>
          <p:cNvPicPr>
            <a:picLocks noGrp="1" noChangeAspect="1"/>
          </p:cNvPicPr>
          <p:nvPr>
            <p:ph idx="1"/>
          </p:nvPr>
        </p:nvPicPr>
        <p:blipFill rotWithShape="1">
          <a:blip r:embed="rId2"/>
          <a:srcRect l="5006" t="20861" r="42501" b="13836"/>
          <a:stretch/>
        </p:blipFill>
        <p:spPr>
          <a:xfrm>
            <a:off x="973392" y="1523540"/>
            <a:ext cx="10028903" cy="3956116"/>
          </a:xfrm>
        </p:spPr>
      </p:pic>
      <p:sp>
        <p:nvSpPr>
          <p:cNvPr id="6" name="Rectangle 5">
            <a:extLst>
              <a:ext uri="{FF2B5EF4-FFF2-40B4-BE49-F238E27FC236}">
                <a16:creationId xmlns:a16="http://schemas.microsoft.com/office/drawing/2014/main" id="{7E521B7E-08EF-097D-365C-1E65F3A8CA34}"/>
              </a:ext>
            </a:extLst>
          </p:cNvPr>
          <p:cNvSpPr/>
          <p:nvPr/>
        </p:nvSpPr>
        <p:spPr>
          <a:xfrm>
            <a:off x="973393" y="5820697"/>
            <a:ext cx="10028904" cy="37721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IN" dirty="0"/>
              <a:t>It has 5 columns and 67 rows</a:t>
            </a:r>
          </a:p>
        </p:txBody>
      </p:sp>
    </p:spTree>
    <p:extLst>
      <p:ext uri="{BB962C8B-B14F-4D97-AF65-F5344CB8AC3E}">
        <p14:creationId xmlns:p14="http://schemas.microsoft.com/office/powerpoint/2010/main" val="11588753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5976D-915F-791A-89A1-5268F8314DAA}"/>
              </a:ext>
            </a:extLst>
          </p:cNvPr>
          <p:cNvSpPr>
            <a:spLocks noGrp="1"/>
          </p:cNvSpPr>
          <p:nvPr>
            <p:ph type="title"/>
          </p:nvPr>
        </p:nvSpPr>
        <p:spPr/>
        <p:txBody>
          <a:bodyPr/>
          <a:lstStyle/>
          <a:p>
            <a:r>
              <a:rPr lang="en-IN" dirty="0"/>
              <a:t>Null &amp; duplicate checking</a:t>
            </a:r>
          </a:p>
        </p:txBody>
      </p:sp>
      <p:pic>
        <p:nvPicPr>
          <p:cNvPr id="5" name="Content Placeholder 4">
            <a:extLst>
              <a:ext uri="{FF2B5EF4-FFF2-40B4-BE49-F238E27FC236}">
                <a16:creationId xmlns:a16="http://schemas.microsoft.com/office/drawing/2014/main" id="{10A5179D-733D-06D0-3D59-885030F76164}"/>
              </a:ext>
            </a:extLst>
          </p:cNvPr>
          <p:cNvPicPr>
            <a:picLocks noGrp="1" noChangeAspect="1"/>
          </p:cNvPicPr>
          <p:nvPr>
            <p:ph idx="1"/>
          </p:nvPr>
        </p:nvPicPr>
        <p:blipFill rotWithShape="1">
          <a:blip r:embed="rId2"/>
          <a:stretch/>
        </p:blipFill>
        <p:spPr>
          <a:xfrm>
            <a:off x="943898" y="2014194"/>
            <a:ext cx="10181302" cy="4021481"/>
          </a:xfrm>
        </p:spPr>
      </p:pic>
    </p:spTree>
    <p:extLst>
      <p:ext uri="{BB962C8B-B14F-4D97-AF65-F5344CB8AC3E}">
        <p14:creationId xmlns:p14="http://schemas.microsoft.com/office/powerpoint/2010/main" val="2559405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38767-7763-6446-F2DC-F08CC9A12734}"/>
              </a:ext>
            </a:extLst>
          </p:cNvPr>
          <p:cNvSpPr>
            <a:spLocks noGrp="1"/>
          </p:cNvSpPr>
          <p:nvPr>
            <p:ph type="title"/>
          </p:nvPr>
        </p:nvSpPr>
        <p:spPr>
          <a:xfrm>
            <a:off x="914399" y="278800"/>
            <a:ext cx="10058400" cy="1371600"/>
          </a:xfrm>
        </p:spPr>
        <p:txBody>
          <a:bodyPr/>
          <a:lstStyle/>
          <a:p>
            <a:r>
              <a:rPr lang="en-IN" dirty="0"/>
              <a:t>Converting data types</a:t>
            </a:r>
          </a:p>
        </p:txBody>
      </p:sp>
      <p:pic>
        <p:nvPicPr>
          <p:cNvPr id="5" name="Content Placeholder 4">
            <a:extLst>
              <a:ext uri="{FF2B5EF4-FFF2-40B4-BE49-F238E27FC236}">
                <a16:creationId xmlns:a16="http://schemas.microsoft.com/office/drawing/2014/main" id="{9B287280-C52A-637B-2EC1-F82799F35845}"/>
              </a:ext>
            </a:extLst>
          </p:cNvPr>
          <p:cNvPicPr>
            <a:picLocks noGrp="1" noChangeAspect="1"/>
          </p:cNvPicPr>
          <p:nvPr>
            <p:ph idx="1"/>
          </p:nvPr>
        </p:nvPicPr>
        <p:blipFill rotWithShape="1">
          <a:blip r:embed="rId2"/>
          <a:srcRect l="3607" t="19290" r="48094" b="26451"/>
          <a:stretch/>
        </p:blipFill>
        <p:spPr>
          <a:xfrm>
            <a:off x="963560" y="1533830"/>
            <a:ext cx="10009239" cy="4729317"/>
          </a:xfrm>
        </p:spPr>
      </p:pic>
    </p:spTree>
    <p:extLst>
      <p:ext uri="{BB962C8B-B14F-4D97-AF65-F5344CB8AC3E}">
        <p14:creationId xmlns:p14="http://schemas.microsoft.com/office/powerpoint/2010/main" val="9420586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11821-CA8F-96BE-05EA-0F8EB6E7DF10}"/>
              </a:ext>
            </a:extLst>
          </p:cNvPr>
          <p:cNvSpPr>
            <a:spLocks noGrp="1"/>
          </p:cNvSpPr>
          <p:nvPr>
            <p:ph type="title"/>
          </p:nvPr>
        </p:nvSpPr>
        <p:spPr>
          <a:xfrm>
            <a:off x="663678" y="181437"/>
            <a:ext cx="10058400" cy="1371600"/>
          </a:xfrm>
        </p:spPr>
        <p:txBody>
          <a:bodyPr/>
          <a:lstStyle/>
          <a:p>
            <a:r>
              <a:rPr lang="en-IN" dirty="0"/>
              <a:t>Outlier checking</a:t>
            </a:r>
          </a:p>
        </p:txBody>
      </p:sp>
      <p:pic>
        <p:nvPicPr>
          <p:cNvPr id="5" name="Content Placeholder 4">
            <a:extLst>
              <a:ext uri="{FF2B5EF4-FFF2-40B4-BE49-F238E27FC236}">
                <a16:creationId xmlns:a16="http://schemas.microsoft.com/office/drawing/2014/main" id="{5834AE7F-FA82-77B7-71D4-9DC152246D0B}"/>
              </a:ext>
            </a:extLst>
          </p:cNvPr>
          <p:cNvPicPr>
            <a:picLocks noGrp="1" noChangeAspect="1"/>
          </p:cNvPicPr>
          <p:nvPr>
            <p:ph idx="1"/>
          </p:nvPr>
        </p:nvPicPr>
        <p:blipFill rotWithShape="1">
          <a:blip r:embed="rId2"/>
          <a:srcRect t="13857" b="7283"/>
          <a:stretch/>
        </p:blipFill>
        <p:spPr>
          <a:xfrm>
            <a:off x="742336" y="1553037"/>
            <a:ext cx="10515599" cy="4169338"/>
          </a:xfrm>
        </p:spPr>
      </p:pic>
      <p:sp>
        <p:nvSpPr>
          <p:cNvPr id="6" name="Rectangle 5">
            <a:extLst>
              <a:ext uri="{FF2B5EF4-FFF2-40B4-BE49-F238E27FC236}">
                <a16:creationId xmlns:a16="http://schemas.microsoft.com/office/drawing/2014/main" id="{2CA1B404-AFF3-7329-04E3-A5850E2E5EB1}"/>
              </a:ext>
            </a:extLst>
          </p:cNvPr>
          <p:cNvSpPr/>
          <p:nvPr/>
        </p:nvSpPr>
        <p:spPr>
          <a:xfrm>
            <a:off x="742336" y="6040591"/>
            <a:ext cx="10439400" cy="37721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IN" dirty="0"/>
              <a:t>No treatable outlier in this dataset</a:t>
            </a:r>
          </a:p>
        </p:txBody>
      </p:sp>
    </p:spTree>
    <p:extLst>
      <p:ext uri="{BB962C8B-B14F-4D97-AF65-F5344CB8AC3E}">
        <p14:creationId xmlns:p14="http://schemas.microsoft.com/office/powerpoint/2010/main" val="35013217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C9458-618B-298C-555D-1F57E78A7AF0}"/>
              </a:ext>
            </a:extLst>
          </p:cNvPr>
          <p:cNvSpPr>
            <a:spLocks noGrp="1"/>
          </p:cNvSpPr>
          <p:nvPr>
            <p:ph type="title"/>
          </p:nvPr>
        </p:nvSpPr>
        <p:spPr>
          <a:xfrm>
            <a:off x="830826" y="131317"/>
            <a:ext cx="10058400" cy="1371600"/>
          </a:xfrm>
        </p:spPr>
        <p:txBody>
          <a:bodyPr/>
          <a:lstStyle/>
          <a:p>
            <a:r>
              <a:rPr lang="en-IN" dirty="0"/>
              <a:t>5.Exchange rates dataset</a:t>
            </a:r>
          </a:p>
        </p:txBody>
      </p:sp>
      <p:pic>
        <p:nvPicPr>
          <p:cNvPr id="6" name="Picture 5">
            <a:extLst>
              <a:ext uri="{FF2B5EF4-FFF2-40B4-BE49-F238E27FC236}">
                <a16:creationId xmlns:a16="http://schemas.microsoft.com/office/drawing/2014/main" id="{3D8AA95B-64CB-EB5F-D5E8-582950E373C2}"/>
              </a:ext>
            </a:extLst>
          </p:cNvPr>
          <p:cNvPicPr>
            <a:picLocks noChangeAspect="1"/>
          </p:cNvPicPr>
          <p:nvPr/>
        </p:nvPicPr>
        <p:blipFill rotWithShape="1">
          <a:blip r:embed="rId2"/>
          <a:srcRect l="5081" t="15771" r="43952" b="19713"/>
          <a:stretch/>
        </p:blipFill>
        <p:spPr>
          <a:xfrm>
            <a:off x="975852" y="1425677"/>
            <a:ext cx="10734368" cy="4424517"/>
          </a:xfrm>
          <a:prstGeom prst="rect">
            <a:avLst/>
          </a:prstGeom>
        </p:spPr>
      </p:pic>
      <p:sp>
        <p:nvSpPr>
          <p:cNvPr id="9" name="Rectangle 8">
            <a:extLst>
              <a:ext uri="{FF2B5EF4-FFF2-40B4-BE49-F238E27FC236}">
                <a16:creationId xmlns:a16="http://schemas.microsoft.com/office/drawing/2014/main" id="{DDBB0C2A-FCA1-DF41-B598-5502552FBF42}"/>
              </a:ext>
            </a:extLst>
          </p:cNvPr>
          <p:cNvSpPr/>
          <p:nvPr/>
        </p:nvSpPr>
        <p:spPr>
          <a:xfrm>
            <a:off x="975851" y="6115665"/>
            <a:ext cx="10734367" cy="37721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IN" dirty="0"/>
              <a:t>It has 3 columns and 11215 rows</a:t>
            </a:r>
          </a:p>
        </p:txBody>
      </p:sp>
    </p:spTree>
    <p:extLst>
      <p:ext uri="{BB962C8B-B14F-4D97-AF65-F5344CB8AC3E}">
        <p14:creationId xmlns:p14="http://schemas.microsoft.com/office/powerpoint/2010/main" val="779691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BA009-E8FF-69B1-AE44-B3C3CE708F4F}"/>
              </a:ext>
            </a:extLst>
          </p:cNvPr>
          <p:cNvSpPr>
            <a:spLocks noGrp="1"/>
          </p:cNvSpPr>
          <p:nvPr>
            <p:ph type="title"/>
          </p:nvPr>
        </p:nvSpPr>
        <p:spPr>
          <a:xfrm>
            <a:off x="712839" y="240889"/>
            <a:ext cx="10058400" cy="1371600"/>
          </a:xfrm>
        </p:spPr>
        <p:txBody>
          <a:bodyPr>
            <a:normAutofit fontScale="90000"/>
          </a:bodyPr>
          <a:lstStyle/>
          <a:p>
            <a:r>
              <a:rPr lang="en-IN" dirty="0" err="1"/>
              <a:t>Null,duplicates</a:t>
            </a:r>
            <a:r>
              <a:rPr lang="en-IN" dirty="0"/>
              <a:t> and </a:t>
            </a:r>
            <a:r>
              <a:rPr lang="en-IN" dirty="0" err="1"/>
              <a:t>dtypes</a:t>
            </a:r>
            <a:r>
              <a:rPr lang="en-IN" dirty="0"/>
              <a:t> checking</a:t>
            </a:r>
          </a:p>
        </p:txBody>
      </p:sp>
      <p:pic>
        <p:nvPicPr>
          <p:cNvPr id="5" name="Content Placeholder 4">
            <a:extLst>
              <a:ext uri="{FF2B5EF4-FFF2-40B4-BE49-F238E27FC236}">
                <a16:creationId xmlns:a16="http://schemas.microsoft.com/office/drawing/2014/main" id="{6F7F2BE0-AF90-7225-3419-67C52CBC169B}"/>
              </a:ext>
            </a:extLst>
          </p:cNvPr>
          <p:cNvPicPr>
            <a:picLocks noGrp="1" noChangeAspect="1"/>
          </p:cNvPicPr>
          <p:nvPr>
            <p:ph idx="1"/>
          </p:nvPr>
        </p:nvPicPr>
        <p:blipFill rotWithShape="1">
          <a:blip r:embed="rId2"/>
          <a:srcRect l="5769" t="13405" r="42755" b="6154"/>
          <a:stretch/>
        </p:blipFill>
        <p:spPr>
          <a:xfrm>
            <a:off x="838200" y="1612489"/>
            <a:ext cx="6939116" cy="4736891"/>
          </a:xfrm>
        </p:spPr>
      </p:pic>
      <p:sp>
        <p:nvSpPr>
          <p:cNvPr id="6" name="Rectangle 5">
            <a:extLst>
              <a:ext uri="{FF2B5EF4-FFF2-40B4-BE49-F238E27FC236}">
                <a16:creationId xmlns:a16="http://schemas.microsoft.com/office/drawing/2014/main" id="{985A29C5-D72C-CD8E-EE0D-F622485C242E}"/>
              </a:ext>
            </a:extLst>
          </p:cNvPr>
          <p:cNvSpPr/>
          <p:nvPr/>
        </p:nvSpPr>
        <p:spPr>
          <a:xfrm>
            <a:off x="8131663" y="2155258"/>
            <a:ext cx="3045156" cy="365135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285750" indent="-285750">
              <a:buFont typeface="Arial" panose="020B0604020202020204" pitchFamily="34" charset="0"/>
              <a:buChar char="•"/>
            </a:pPr>
            <a:r>
              <a:rPr lang="en-IN" dirty="0"/>
              <a:t>No null and duplicates values</a:t>
            </a:r>
          </a:p>
          <a:p>
            <a:pPr marL="285750" indent="-285750">
              <a:buFont typeface="Arial" panose="020B0604020202020204" pitchFamily="34" charset="0"/>
              <a:buChar char="•"/>
            </a:pPr>
            <a:r>
              <a:rPr lang="en-IN" dirty="0"/>
              <a:t>Converted Date column into datetime format</a:t>
            </a:r>
          </a:p>
        </p:txBody>
      </p:sp>
    </p:spTree>
    <p:extLst>
      <p:ext uri="{BB962C8B-B14F-4D97-AF65-F5344CB8AC3E}">
        <p14:creationId xmlns:p14="http://schemas.microsoft.com/office/powerpoint/2010/main" val="11089708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69692-7E27-7DCA-6AEF-066A05793864}"/>
              </a:ext>
            </a:extLst>
          </p:cNvPr>
          <p:cNvSpPr>
            <a:spLocks noGrp="1"/>
          </p:cNvSpPr>
          <p:nvPr>
            <p:ph type="title"/>
          </p:nvPr>
        </p:nvSpPr>
        <p:spPr>
          <a:xfrm>
            <a:off x="975851" y="268968"/>
            <a:ext cx="10058400" cy="1371600"/>
          </a:xfrm>
        </p:spPr>
        <p:txBody>
          <a:bodyPr/>
          <a:lstStyle/>
          <a:p>
            <a:r>
              <a:rPr lang="en-IN" dirty="0"/>
              <a:t>Pie chart</a:t>
            </a:r>
          </a:p>
        </p:txBody>
      </p:sp>
      <p:pic>
        <p:nvPicPr>
          <p:cNvPr id="5" name="Content Placeholder 4">
            <a:extLst>
              <a:ext uri="{FF2B5EF4-FFF2-40B4-BE49-F238E27FC236}">
                <a16:creationId xmlns:a16="http://schemas.microsoft.com/office/drawing/2014/main" id="{88C43131-59FC-D89B-D9B8-5F4E7FA847D0}"/>
              </a:ext>
            </a:extLst>
          </p:cNvPr>
          <p:cNvPicPr>
            <a:picLocks noGrp="1" noChangeAspect="1"/>
          </p:cNvPicPr>
          <p:nvPr>
            <p:ph idx="1"/>
          </p:nvPr>
        </p:nvPicPr>
        <p:blipFill rotWithShape="1">
          <a:blip r:embed="rId2"/>
          <a:srcRect l="3989" t="13857" b="19260"/>
          <a:stretch/>
        </p:blipFill>
        <p:spPr>
          <a:xfrm>
            <a:off x="975851" y="1423614"/>
            <a:ext cx="10235381" cy="4010771"/>
          </a:xfrm>
        </p:spPr>
      </p:pic>
      <p:sp>
        <p:nvSpPr>
          <p:cNvPr id="6" name="Rectangle 5">
            <a:extLst>
              <a:ext uri="{FF2B5EF4-FFF2-40B4-BE49-F238E27FC236}">
                <a16:creationId xmlns:a16="http://schemas.microsoft.com/office/drawing/2014/main" id="{3A3CE591-B6C8-8CDD-E46B-B9F61E6B51BB}"/>
              </a:ext>
            </a:extLst>
          </p:cNvPr>
          <p:cNvSpPr/>
          <p:nvPr/>
        </p:nvSpPr>
        <p:spPr>
          <a:xfrm>
            <a:off x="975851" y="5801033"/>
            <a:ext cx="10235381" cy="37721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IN" dirty="0"/>
              <a:t>Pie chart to know the relationship</a:t>
            </a:r>
          </a:p>
        </p:txBody>
      </p:sp>
    </p:spTree>
    <p:extLst>
      <p:ext uri="{BB962C8B-B14F-4D97-AF65-F5344CB8AC3E}">
        <p14:creationId xmlns:p14="http://schemas.microsoft.com/office/powerpoint/2010/main" val="4052381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D9AC-ACDD-52D1-F81B-8A8C6AE4CF7A}"/>
              </a:ext>
            </a:extLst>
          </p:cNvPr>
          <p:cNvSpPr>
            <a:spLocks noGrp="1"/>
          </p:cNvSpPr>
          <p:nvPr>
            <p:ph type="title"/>
          </p:nvPr>
        </p:nvSpPr>
        <p:spPr/>
        <p:txBody>
          <a:bodyPr/>
          <a:lstStyle/>
          <a:p>
            <a:r>
              <a:rPr lang="en-IN" dirty="0"/>
              <a:t>Merging datasets</a:t>
            </a:r>
          </a:p>
        </p:txBody>
      </p:sp>
      <p:pic>
        <p:nvPicPr>
          <p:cNvPr id="5" name="Content Placeholder 4">
            <a:extLst>
              <a:ext uri="{FF2B5EF4-FFF2-40B4-BE49-F238E27FC236}">
                <a16:creationId xmlns:a16="http://schemas.microsoft.com/office/drawing/2014/main" id="{FBA92DE6-980C-A438-7D44-73085B28A843}"/>
              </a:ext>
            </a:extLst>
          </p:cNvPr>
          <p:cNvPicPr>
            <a:picLocks noGrp="1" noChangeAspect="1"/>
          </p:cNvPicPr>
          <p:nvPr>
            <p:ph idx="1"/>
          </p:nvPr>
        </p:nvPicPr>
        <p:blipFill rotWithShape="1">
          <a:blip r:embed="rId2"/>
          <a:srcRect l="4576" t="14308" r="42755" b="70215"/>
          <a:stretch/>
        </p:blipFill>
        <p:spPr>
          <a:xfrm>
            <a:off x="1218329" y="1846006"/>
            <a:ext cx="9755340" cy="1961535"/>
          </a:xfrm>
        </p:spPr>
      </p:pic>
      <p:sp>
        <p:nvSpPr>
          <p:cNvPr id="6" name="Rectangle 5">
            <a:extLst>
              <a:ext uri="{FF2B5EF4-FFF2-40B4-BE49-F238E27FC236}">
                <a16:creationId xmlns:a16="http://schemas.microsoft.com/office/drawing/2014/main" id="{894F3C6E-49F6-1439-E11B-EBB8BEA8995D}"/>
              </a:ext>
            </a:extLst>
          </p:cNvPr>
          <p:cNvSpPr/>
          <p:nvPr/>
        </p:nvSpPr>
        <p:spPr>
          <a:xfrm>
            <a:off x="2710016" y="4031226"/>
            <a:ext cx="6771967" cy="117987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IN" dirty="0"/>
              <a:t>Merging customer and product table with sales table using their respective unique key</a:t>
            </a:r>
          </a:p>
        </p:txBody>
      </p:sp>
    </p:spTree>
    <p:extLst>
      <p:ext uri="{BB962C8B-B14F-4D97-AF65-F5344CB8AC3E}">
        <p14:creationId xmlns:p14="http://schemas.microsoft.com/office/powerpoint/2010/main" val="3076823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FE801-0E3A-7DBF-13BA-64A7B13AAB72}"/>
              </a:ext>
            </a:extLst>
          </p:cNvPr>
          <p:cNvSpPr>
            <a:spLocks noGrp="1"/>
          </p:cNvSpPr>
          <p:nvPr>
            <p:ph type="title"/>
          </p:nvPr>
        </p:nvSpPr>
        <p:spPr>
          <a:xfrm>
            <a:off x="953728" y="280219"/>
            <a:ext cx="10058400" cy="1371600"/>
          </a:xfrm>
        </p:spPr>
        <p:txBody>
          <a:bodyPr/>
          <a:lstStyle/>
          <a:p>
            <a:r>
              <a:rPr lang="en-IN" dirty="0"/>
              <a:t>Pushing tables to </a:t>
            </a:r>
            <a:r>
              <a:rPr lang="en-IN" dirty="0" err="1"/>
              <a:t>sql</a:t>
            </a:r>
            <a:endParaRPr lang="en-IN" dirty="0"/>
          </a:p>
        </p:txBody>
      </p:sp>
      <p:pic>
        <p:nvPicPr>
          <p:cNvPr id="5" name="Content Placeholder 4">
            <a:extLst>
              <a:ext uri="{FF2B5EF4-FFF2-40B4-BE49-F238E27FC236}">
                <a16:creationId xmlns:a16="http://schemas.microsoft.com/office/drawing/2014/main" id="{D6BF86A2-03B9-C1F5-5B7C-5BD045D03B2F}"/>
              </a:ext>
            </a:extLst>
          </p:cNvPr>
          <p:cNvPicPr>
            <a:picLocks noGrp="1" noChangeAspect="1"/>
          </p:cNvPicPr>
          <p:nvPr>
            <p:ph idx="1"/>
          </p:nvPr>
        </p:nvPicPr>
        <p:blipFill rotWithShape="1">
          <a:blip r:embed="rId2"/>
          <a:srcRect l="5260" t="22443" b="12706"/>
          <a:stretch/>
        </p:blipFill>
        <p:spPr>
          <a:xfrm>
            <a:off x="988141" y="1413157"/>
            <a:ext cx="9399640" cy="4031686"/>
          </a:xfrm>
        </p:spPr>
      </p:pic>
      <p:sp>
        <p:nvSpPr>
          <p:cNvPr id="6" name="Rectangle 5">
            <a:extLst>
              <a:ext uri="{FF2B5EF4-FFF2-40B4-BE49-F238E27FC236}">
                <a16:creationId xmlns:a16="http://schemas.microsoft.com/office/drawing/2014/main" id="{E81C14F8-131B-C4D8-E625-A554A03E108F}"/>
              </a:ext>
            </a:extLst>
          </p:cNvPr>
          <p:cNvSpPr/>
          <p:nvPr/>
        </p:nvSpPr>
        <p:spPr>
          <a:xfrm>
            <a:off x="988141" y="5624052"/>
            <a:ext cx="9468466" cy="67842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IN" dirty="0"/>
              <a:t>Pushing the 3 tables into </a:t>
            </a:r>
            <a:r>
              <a:rPr lang="en-IN" dirty="0" err="1"/>
              <a:t>mysql</a:t>
            </a:r>
            <a:r>
              <a:rPr lang="en-IN" dirty="0"/>
              <a:t> using </a:t>
            </a:r>
            <a:r>
              <a:rPr lang="en-IN" dirty="0" err="1"/>
              <a:t>sqlalchemy</a:t>
            </a:r>
            <a:endParaRPr lang="en-IN" dirty="0"/>
          </a:p>
        </p:txBody>
      </p:sp>
    </p:spTree>
    <p:extLst>
      <p:ext uri="{BB962C8B-B14F-4D97-AF65-F5344CB8AC3E}">
        <p14:creationId xmlns:p14="http://schemas.microsoft.com/office/powerpoint/2010/main" val="39031644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7EEF3-D941-3F89-0B2E-7357AC04EAFC}"/>
              </a:ext>
            </a:extLst>
          </p:cNvPr>
          <p:cNvSpPr>
            <a:spLocks noGrp="1"/>
          </p:cNvSpPr>
          <p:nvPr>
            <p:ph type="title"/>
          </p:nvPr>
        </p:nvSpPr>
        <p:spPr>
          <a:xfrm>
            <a:off x="838200" y="2766218"/>
            <a:ext cx="10515600" cy="1325563"/>
          </a:xfrm>
          <a:solidFill>
            <a:schemeClr val="tx2">
              <a:lumMod val="60000"/>
              <a:lumOff val="40000"/>
            </a:schemeClr>
          </a:solidFill>
        </p:spPr>
        <p:txBody>
          <a:bodyPr>
            <a:normAutofit/>
          </a:bodyPr>
          <a:lstStyle/>
          <a:p>
            <a:pPr algn="ctr"/>
            <a:r>
              <a:rPr lang="en-IN" sz="5400" b="1" dirty="0"/>
              <a:t>Power BI</a:t>
            </a:r>
          </a:p>
        </p:txBody>
      </p:sp>
    </p:spTree>
    <p:extLst>
      <p:ext uri="{BB962C8B-B14F-4D97-AF65-F5344CB8AC3E}">
        <p14:creationId xmlns:p14="http://schemas.microsoft.com/office/powerpoint/2010/main" val="703097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9257C-CDD0-511E-6B0D-AED45C841551}"/>
              </a:ext>
            </a:extLst>
          </p:cNvPr>
          <p:cNvSpPr>
            <a:spLocks noGrp="1"/>
          </p:cNvSpPr>
          <p:nvPr>
            <p:ph type="title"/>
          </p:nvPr>
        </p:nvSpPr>
        <p:spPr>
          <a:solidFill>
            <a:schemeClr val="tx2">
              <a:lumMod val="60000"/>
              <a:lumOff val="40000"/>
            </a:schemeClr>
          </a:solidFill>
        </p:spPr>
        <p:txBody>
          <a:bodyPr/>
          <a:lstStyle/>
          <a:p>
            <a:r>
              <a:rPr lang="en-IN" dirty="0">
                <a:solidFill>
                  <a:schemeClr val="accent1">
                    <a:lumMod val="75000"/>
                  </a:schemeClr>
                </a:solidFill>
              </a:rPr>
              <a:t>Datasets</a:t>
            </a:r>
          </a:p>
        </p:txBody>
      </p:sp>
      <p:sp>
        <p:nvSpPr>
          <p:cNvPr id="3" name="Content Placeholder 2">
            <a:extLst>
              <a:ext uri="{FF2B5EF4-FFF2-40B4-BE49-F238E27FC236}">
                <a16:creationId xmlns:a16="http://schemas.microsoft.com/office/drawing/2014/main" id="{3AC11821-72D3-679C-6079-BBF8E14171EC}"/>
              </a:ext>
            </a:extLst>
          </p:cNvPr>
          <p:cNvSpPr>
            <a:spLocks noGrp="1"/>
          </p:cNvSpPr>
          <p:nvPr>
            <p:ph idx="1"/>
          </p:nvPr>
        </p:nvSpPr>
        <p:spPr/>
        <p:txBody>
          <a:bodyPr/>
          <a:lstStyle/>
          <a:p>
            <a:pPr marL="0" indent="0">
              <a:buNone/>
            </a:pPr>
            <a:r>
              <a:rPr lang="en-IN" dirty="0">
                <a:solidFill>
                  <a:srgbClr val="FF0000"/>
                </a:solidFill>
              </a:rPr>
              <a:t>We have 5 datasets:</a:t>
            </a:r>
          </a:p>
          <a:p>
            <a:pPr marL="514350" indent="-514350">
              <a:buFont typeface="+mj-lt"/>
              <a:buAutoNum type="arabicPeriod"/>
            </a:pPr>
            <a:r>
              <a:rPr lang="en-IN" dirty="0"/>
              <a:t>Customers details</a:t>
            </a:r>
          </a:p>
          <a:p>
            <a:pPr marL="514350" indent="-514350">
              <a:buFont typeface="+mj-lt"/>
              <a:buAutoNum type="arabicPeriod"/>
            </a:pPr>
            <a:r>
              <a:rPr lang="en-IN" dirty="0"/>
              <a:t>Products details</a:t>
            </a:r>
          </a:p>
          <a:p>
            <a:pPr marL="514350" indent="-514350">
              <a:buFont typeface="+mj-lt"/>
              <a:buAutoNum type="arabicPeriod"/>
            </a:pPr>
            <a:r>
              <a:rPr lang="en-IN" dirty="0"/>
              <a:t>Sales details</a:t>
            </a:r>
          </a:p>
          <a:p>
            <a:pPr marL="514350" indent="-514350">
              <a:buFont typeface="+mj-lt"/>
              <a:buAutoNum type="arabicPeriod"/>
            </a:pPr>
            <a:r>
              <a:rPr lang="en-IN" dirty="0"/>
              <a:t>Stores details</a:t>
            </a:r>
          </a:p>
          <a:p>
            <a:pPr marL="514350" indent="-514350">
              <a:buFont typeface="+mj-lt"/>
              <a:buAutoNum type="arabicPeriod"/>
            </a:pPr>
            <a:r>
              <a:rPr lang="en-IN" dirty="0"/>
              <a:t>Exchange rates</a:t>
            </a:r>
          </a:p>
        </p:txBody>
      </p:sp>
    </p:spTree>
    <p:extLst>
      <p:ext uri="{BB962C8B-B14F-4D97-AF65-F5344CB8AC3E}">
        <p14:creationId xmlns:p14="http://schemas.microsoft.com/office/powerpoint/2010/main" val="31022540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12F06-D2A1-C5EC-4FF4-EA23C6C11541}"/>
              </a:ext>
            </a:extLst>
          </p:cNvPr>
          <p:cNvSpPr>
            <a:spLocks noGrp="1"/>
          </p:cNvSpPr>
          <p:nvPr>
            <p:ph type="title"/>
          </p:nvPr>
        </p:nvSpPr>
        <p:spPr/>
        <p:txBody>
          <a:bodyPr/>
          <a:lstStyle/>
          <a:p>
            <a:r>
              <a:rPr lang="en-IN" dirty="0"/>
              <a:t>Get data</a:t>
            </a:r>
          </a:p>
        </p:txBody>
      </p:sp>
      <p:sp>
        <p:nvSpPr>
          <p:cNvPr id="3" name="Content Placeholder 2">
            <a:extLst>
              <a:ext uri="{FF2B5EF4-FFF2-40B4-BE49-F238E27FC236}">
                <a16:creationId xmlns:a16="http://schemas.microsoft.com/office/drawing/2014/main" id="{D60E8B81-9204-E0B6-D5D7-F485889DA5E1}"/>
              </a:ext>
            </a:extLst>
          </p:cNvPr>
          <p:cNvSpPr>
            <a:spLocks noGrp="1"/>
          </p:cNvSpPr>
          <p:nvPr>
            <p:ph idx="1"/>
          </p:nvPr>
        </p:nvSpPr>
        <p:spPr/>
        <p:txBody>
          <a:bodyPr/>
          <a:lstStyle/>
          <a:p>
            <a:r>
              <a:rPr lang="en-IN" dirty="0"/>
              <a:t>Pushed data from </a:t>
            </a:r>
            <a:r>
              <a:rPr lang="en-IN" dirty="0" err="1"/>
              <a:t>mysql</a:t>
            </a:r>
            <a:r>
              <a:rPr lang="en-IN" dirty="0"/>
              <a:t> database to power bi by connect </a:t>
            </a:r>
            <a:r>
              <a:rPr lang="en-IN" dirty="0" err="1"/>
              <a:t>mysql</a:t>
            </a:r>
            <a:r>
              <a:rPr lang="en-IN" dirty="0"/>
              <a:t> data base</a:t>
            </a:r>
          </a:p>
          <a:p>
            <a:r>
              <a:rPr lang="en-IN" dirty="0"/>
              <a:t>After that I transform data sperate 4 different tables from that merged table as per need</a:t>
            </a:r>
          </a:p>
          <a:p>
            <a:r>
              <a:rPr lang="en-IN" dirty="0"/>
              <a:t>Connected the relationship with each of the table with unique key</a:t>
            </a:r>
          </a:p>
          <a:p>
            <a:r>
              <a:rPr lang="en-IN" dirty="0"/>
              <a:t>Then created interactive dashboard for </a:t>
            </a:r>
            <a:r>
              <a:rPr lang="en-IN" dirty="0" err="1"/>
              <a:t>customer,products</a:t>
            </a:r>
            <a:r>
              <a:rPr lang="en-IN" dirty="0"/>
              <a:t>, sales and stores insight</a:t>
            </a:r>
          </a:p>
        </p:txBody>
      </p:sp>
    </p:spTree>
    <p:extLst>
      <p:ext uri="{BB962C8B-B14F-4D97-AF65-F5344CB8AC3E}">
        <p14:creationId xmlns:p14="http://schemas.microsoft.com/office/powerpoint/2010/main" val="10183971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16712-B56E-3F13-CC47-0E337EAB1C57}"/>
              </a:ext>
            </a:extLst>
          </p:cNvPr>
          <p:cNvSpPr>
            <a:spLocks noGrp="1"/>
          </p:cNvSpPr>
          <p:nvPr>
            <p:ph type="title"/>
          </p:nvPr>
        </p:nvSpPr>
        <p:spPr>
          <a:xfrm>
            <a:off x="592393" y="233921"/>
            <a:ext cx="10515600" cy="992597"/>
          </a:xfrm>
        </p:spPr>
        <p:txBody>
          <a:bodyPr>
            <a:normAutofit fontScale="90000"/>
          </a:bodyPr>
          <a:lstStyle/>
          <a:p>
            <a:r>
              <a:rPr lang="en-IN" dirty="0"/>
              <a:t>Global electronics insight dashboard</a:t>
            </a:r>
          </a:p>
        </p:txBody>
      </p:sp>
      <p:pic>
        <p:nvPicPr>
          <p:cNvPr id="5" name="Content Placeholder 4">
            <a:extLst>
              <a:ext uri="{FF2B5EF4-FFF2-40B4-BE49-F238E27FC236}">
                <a16:creationId xmlns:a16="http://schemas.microsoft.com/office/drawing/2014/main" id="{7586A346-92B7-A6ED-D67B-02766A4F123C}"/>
              </a:ext>
            </a:extLst>
          </p:cNvPr>
          <p:cNvPicPr>
            <a:picLocks noGrp="1" noChangeAspect="1"/>
          </p:cNvPicPr>
          <p:nvPr>
            <p:ph idx="1"/>
          </p:nvPr>
        </p:nvPicPr>
        <p:blipFill rotWithShape="1">
          <a:blip r:embed="rId2"/>
          <a:srcRect l="2882" t="12519" r="16244" b="13219"/>
          <a:stretch/>
        </p:blipFill>
        <p:spPr>
          <a:xfrm>
            <a:off x="717754" y="1101213"/>
            <a:ext cx="10881853" cy="5302032"/>
          </a:xfrm>
        </p:spPr>
      </p:pic>
    </p:spTree>
    <p:extLst>
      <p:ext uri="{BB962C8B-B14F-4D97-AF65-F5344CB8AC3E}">
        <p14:creationId xmlns:p14="http://schemas.microsoft.com/office/powerpoint/2010/main" val="24629777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D9B25-04CF-ECEB-60E6-E273F2255CBE}"/>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EAFF46E2-FD85-CC89-A5F9-668AD39B10DD}"/>
              </a:ext>
            </a:extLst>
          </p:cNvPr>
          <p:cNvSpPr>
            <a:spLocks noGrp="1"/>
          </p:cNvSpPr>
          <p:nvPr>
            <p:ph idx="1"/>
          </p:nvPr>
        </p:nvSpPr>
        <p:spPr/>
        <p:txBody>
          <a:bodyPr/>
          <a:lstStyle/>
          <a:p>
            <a:r>
              <a:rPr lang="en-IN" dirty="0"/>
              <a:t>From this dashboard,</a:t>
            </a:r>
          </a:p>
          <a:p>
            <a:r>
              <a:rPr lang="en-IN" dirty="0"/>
              <a:t>Customer wise, product </a:t>
            </a:r>
            <a:r>
              <a:rPr lang="en-IN" dirty="0" err="1"/>
              <a:t>wise,sales</a:t>
            </a:r>
            <a:r>
              <a:rPr lang="en-IN" dirty="0"/>
              <a:t> wise insight which will help the organization to improve their sales based on the dashboard</a:t>
            </a:r>
          </a:p>
        </p:txBody>
      </p:sp>
    </p:spTree>
    <p:extLst>
      <p:ext uri="{BB962C8B-B14F-4D97-AF65-F5344CB8AC3E}">
        <p14:creationId xmlns:p14="http://schemas.microsoft.com/office/powerpoint/2010/main" val="35261394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1E1EC-C352-BF12-C580-098D3ADEEE1E}"/>
              </a:ext>
            </a:extLst>
          </p:cNvPr>
          <p:cNvSpPr>
            <a:spLocks noGrp="1"/>
          </p:cNvSpPr>
          <p:nvPr>
            <p:ph type="title"/>
          </p:nvPr>
        </p:nvSpPr>
        <p:spPr>
          <a:xfrm>
            <a:off x="838200" y="2588342"/>
            <a:ext cx="10515600" cy="1325563"/>
          </a:xfrm>
        </p:spPr>
        <p:txBody>
          <a:bodyPr>
            <a:normAutofit/>
          </a:bodyPr>
          <a:lstStyle/>
          <a:p>
            <a:pPr algn="ctr"/>
            <a:r>
              <a:rPr lang="en-IN" sz="4800" b="1" dirty="0"/>
              <a:t>Thank You</a:t>
            </a:r>
          </a:p>
        </p:txBody>
      </p:sp>
      <p:sp>
        <p:nvSpPr>
          <p:cNvPr id="4" name="Rectangle 3">
            <a:extLst>
              <a:ext uri="{FF2B5EF4-FFF2-40B4-BE49-F238E27FC236}">
                <a16:creationId xmlns:a16="http://schemas.microsoft.com/office/drawing/2014/main" id="{0F9AD5FD-8669-7D41-EA86-377128FF6DCE}"/>
              </a:ext>
            </a:extLst>
          </p:cNvPr>
          <p:cNvSpPr/>
          <p:nvPr/>
        </p:nvSpPr>
        <p:spPr>
          <a:xfrm>
            <a:off x="4360606" y="3351237"/>
            <a:ext cx="3470787" cy="14158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Submitted by,</a:t>
            </a:r>
          </a:p>
          <a:p>
            <a:pPr algn="ctr"/>
            <a:r>
              <a:rPr lang="en-IN" dirty="0" err="1">
                <a:solidFill>
                  <a:schemeClr val="tx1"/>
                </a:solidFill>
              </a:rPr>
              <a:t>Sankari</a:t>
            </a:r>
            <a:r>
              <a:rPr lang="en-IN" dirty="0">
                <a:solidFill>
                  <a:schemeClr val="tx1"/>
                </a:solidFill>
              </a:rPr>
              <a:t> </a:t>
            </a:r>
            <a:r>
              <a:rPr lang="en-IN" dirty="0" err="1">
                <a:solidFill>
                  <a:schemeClr val="tx1"/>
                </a:solidFill>
              </a:rPr>
              <a:t>Subbulakshmi</a:t>
            </a:r>
            <a:endParaRPr lang="en-IN" dirty="0">
              <a:solidFill>
                <a:schemeClr val="tx1"/>
              </a:solidFill>
            </a:endParaRPr>
          </a:p>
        </p:txBody>
      </p:sp>
    </p:spTree>
    <p:extLst>
      <p:ext uri="{BB962C8B-B14F-4D97-AF65-F5344CB8AC3E}">
        <p14:creationId xmlns:p14="http://schemas.microsoft.com/office/powerpoint/2010/main" val="3369700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7A2AD-0EB3-06AF-5CAF-20E072104330}"/>
              </a:ext>
            </a:extLst>
          </p:cNvPr>
          <p:cNvSpPr>
            <a:spLocks noGrp="1"/>
          </p:cNvSpPr>
          <p:nvPr>
            <p:ph type="title"/>
          </p:nvPr>
        </p:nvSpPr>
        <p:spPr>
          <a:xfrm>
            <a:off x="838200" y="2766218"/>
            <a:ext cx="10515600" cy="1325563"/>
          </a:xfrm>
          <a:solidFill>
            <a:schemeClr val="tx2">
              <a:lumMod val="60000"/>
              <a:lumOff val="40000"/>
            </a:schemeClr>
          </a:solidFill>
        </p:spPr>
        <p:txBody>
          <a:bodyPr>
            <a:normAutofit/>
          </a:bodyPr>
          <a:lstStyle/>
          <a:p>
            <a:pPr algn="ctr"/>
            <a:r>
              <a:rPr lang="en-IN" sz="4800" b="1" dirty="0">
                <a:solidFill>
                  <a:schemeClr val="accent1">
                    <a:lumMod val="75000"/>
                  </a:schemeClr>
                </a:solidFill>
              </a:rPr>
              <a:t>Data Preprocessing &amp; EDA</a:t>
            </a:r>
          </a:p>
        </p:txBody>
      </p:sp>
    </p:spTree>
    <p:extLst>
      <p:ext uri="{BB962C8B-B14F-4D97-AF65-F5344CB8AC3E}">
        <p14:creationId xmlns:p14="http://schemas.microsoft.com/office/powerpoint/2010/main" val="1387970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079AE-F4EF-9658-2860-896F667F42F8}"/>
              </a:ext>
            </a:extLst>
          </p:cNvPr>
          <p:cNvSpPr>
            <a:spLocks noGrp="1"/>
          </p:cNvSpPr>
          <p:nvPr>
            <p:ph type="title"/>
          </p:nvPr>
        </p:nvSpPr>
        <p:spPr>
          <a:xfrm>
            <a:off x="838200" y="365126"/>
            <a:ext cx="9682316" cy="852790"/>
          </a:xfrm>
          <a:noFill/>
        </p:spPr>
        <p:txBody>
          <a:bodyPr>
            <a:normAutofit/>
          </a:bodyPr>
          <a:lstStyle/>
          <a:p>
            <a:r>
              <a:rPr lang="en-IN" dirty="0"/>
              <a:t>1.Customers Dataset</a:t>
            </a:r>
          </a:p>
        </p:txBody>
      </p:sp>
      <p:pic>
        <p:nvPicPr>
          <p:cNvPr id="5" name="Content Placeholder 4">
            <a:extLst>
              <a:ext uri="{FF2B5EF4-FFF2-40B4-BE49-F238E27FC236}">
                <a16:creationId xmlns:a16="http://schemas.microsoft.com/office/drawing/2014/main" id="{4B79854C-E984-59E1-7E64-0235A435C1C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943" t="15686" r="20710" b="15041"/>
          <a:stretch/>
        </p:blipFill>
        <p:spPr>
          <a:xfrm>
            <a:off x="914399" y="1217916"/>
            <a:ext cx="9606117" cy="4618517"/>
          </a:xfrm>
        </p:spPr>
      </p:pic>
      <p:sp>
        <p:nvSpPr>
          <p:cNvPr id="6" name="Rectangle 5">
            <a:extLst>
              <a:ext uri="{FF2B5EF4-FFF2-40B4-BE49-F238E27FC236}">
                <a16:creationId xmlns:a16="http://schemas.microsoft.com/office/drawing/2014/main" id="{78CBF3D4-58C6-AC17-14C3-1A921D47B2C4}"/>
              </a:ext>
            </a:extLst>
          </p:cNvPr>
          <p:cNvSpPr/>
          <p:nvPr/>
        </p:nvSpPr>
        <p:spPr>
          <a:xfrm>
            <a:off x="914399" y="5978013"/>
            <a:ext cx="9606116" cy="37721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IN" dirty="0"/>
              <a:t>It has 10 columns and 15266 rows</a:t>
            </a:r>
          </a:p>
        </p:txBody>
      </p:sp>
    </p:spTree>
    <p:extLst>
      <p:ext uri="{BB962C8B-B14F-4D97-AF65-F5344CB8AC3E}">
        <p14:creationId xmlns:p14="http://schemas.microsoft.com/office/powerpoint/2010/main" val="351189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018FF-22F9-D2B2-22C9-1D4774F27B35}"/>
              </a:ext>
            </a:extLst>
          </p:cNvPr>
          <p:cNvSpPr>
            <a:spLocks noGrp="1"/>
          </p:cNvSpPr>
          <p:nvPr>
            <p:ph type="title"/>
          </p:nvPr>
        </p:nvSpPr>
        <p:spPr>
          <a:xfrm>
            <a:off x="467177" y="282677"/>
            <a:ext cx="10058400" cy="907026"/>
          </a:xfrm>
        </p:spPr>
        <p:txBody>
          <a:bodyPr/>
          <a:lstStyle/>
          <a:p>
            <a:r>
              <a:rPr lang="en-IN" dirty="0"/>
              <a:t>Checking null values</a:t>
            </a:r>
          </a:p>
        </p:txBody>
      </p:sp>
      <p:pic>
        <p:nvPicPr>
          <p:cNvPr id="5" name="Content Placeholder 4">
            <a:extLst>
              <a:ext uri="{FF2B5EF4-FFF2-40B4-BE49-F238E27FC236}">
                <a16:creationId xmlns:a16="http://schemas.microsoft.com/office/drawing/2014/main" id="{D6420D29-0076-340B-27BB-9695086AF84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841" t="18366" r="76881" b="41586"/>
          <a:stretch/>
        </p:blipFill>
        <p:spPr>
          <a:xfrm>
            <a:off x="545835" y="1189703"/>
            <a:ext cx="3994053" cy="4478594"/>
          </a:xfrm>
        </p:spPr>
      </p:pic>
      <p:pic>
        <p:nvPicPr>
          <p:cNvPr id="7" name="Picture 6">
            <a:extLst>
              <a:ext uri="{FF2B5EF4-FFF2-40B4-BE49-F238E27FC236}">
                <a16:creationId xmlns:a16="http://schemas.microsoft.com/office/drawing/2014/main" id="{35B88E7E-8E2D-12B3-C703-37C5197E94E1}"/>
              </a:ext>
            </a:extLst>
          </p:cNvPr>
          <p:cNvPicPr>
            <a:picLocks noChangeAspect="1"/>
          </p:cNvPicPr>
          <p:nvPr/>
        </p:nvPicPr>
        <p:blipFill rotWithShape="1">
          <a:blip r:embed="rId3">
            <a:extLst>
              <a:ext uri="{28A0092B-C50C-407E-A947-70E740481C1C}">
                <a14:useLocalDpi xmlns:a14="http://schemas.microsoft.com/office/drawing/2010/main" val="0"/>
              </a:ext>
            </a:extLst>
          </a:blip>
          <a:srcRect l="3113" t="14909" r="28567" b="-1919"/>
          <a:stretch/>
        </p:blipFill>
        <p:spPr>
          <a:xfrm>
            <a:off x="4665105" y="1211825"/>
            <a:ext cx="7059718" cy="4576917"/>
          </a:xfrm>
          <a:prstGeom prst="rect">
            <a:avLst/>
          </a:prstGeom>
        </p:spPr>
      </p:pic>
      <p:sp>
        <p:nvSpPr>
          <p:cNvPr id="9" name="Rectangle 8">
            <a:extLst>
              <a:ext uri="{FF2B5EF4-FFF2-40B4-BE49-F238E27FC236}">
                <a16:creationId xmlns:a16="http://schemas.microsoft.com/office/drawing/2014/main" id="{E02912CA-6642-5A12-1505-7F58963F2F55}"/>
              </a:ext>
            </a:extLst>
          </p:cNvPr>
          <p:cNvSpPr/>
          <p:nvPr/>
        </p:nvSpPr>
        <p:spPr>
          <a:xfrm>
            <a:off x="594997" y="5846403"/>
            <a:ext cx="11129826" cy="37721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IN" dirty="0"/>
              <a:t>Filled null value column by its respective state code by referring google</a:t>
            </a:r>
          </a:p>
        </p:txBody>
      </p:sp>
    </p:spTree>
    <p:extLst>
      <p:ext uri="{BB962C8B-B14F-4D97-AF65-F5344CB8AC3E}">
        <p14:creationId xmlns:p14="http://schemas.microsoft.com/office/powerpoint/2010/main" val="3337672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26F99-A14C-40E0-0E42-A9A1EE8F2E91}"/>
              </a:ext>
            </a:extLst>
          </p:cNvPr>
          <p:cNvSpPr>
            <a:spLocks noGrp="1"/>
          </p:cNvSpPr>
          <p:nvPr>
            <p:ph type="title"/>
          </p:nvPr>
        </p:nvSpPr>
        <p:spPr>
          <a:xfrm>
            <a:off x="899651" y="546933"/>
            <a:ext cx="10652624" cy="635600"/>
          </a:xfrm>
        </p:spPr>
        <p:txBody>
          <a:bodyPr>
            <a:normAutofit/>
          </a:bodyPr>
          <a:lstStyle/>
          <a:p>
            <a:r>
              <a:rPr lang="en-IN" sz="3600" dirty="0"/>
              <a:t>Checking duplicates and changing </a:t>
            </a:r>
            <a:r>
              <a:rPr lang="en-IN" sz="3600" dirty="0" err="1"/>
              <a:t>dtypes</a:t>
            </a:r>
            <a:endParaRPr lang="en-IN" sz="3600" dirty="0"/>
          </a:p>
        </p:txBody>
      </p:sp>
      <p:pic>
        <p:nvPicPr>
          <p:cNvPr id="5" name="Content Placeholder 4">
            <a:extLst>
              <a:ext uri="{FF2B5EF4-FFF2-40B4-BE49-F238E27FC236}">
                <a16:creationId xmlns:a16="http://schemas.microsoft.com/office/drawing/2014/main" id="{4DB17437-6E15-BC71-FB10-F0EA72C2C73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462" t="12952" r="47606" b="226"/>
          <a:stretch/>
        </p:blipFill>
        <p:spPr>
          <a:xfrm>
            <a:off x="718383" y="1224205"/>
            <a:ext cx="7556332" cy="5086862"/>
          </a:xfrm>
        </p:spPr>
      </p:pic>
      <p:sp>
        <p:nvSpPr>
          <p:cNvPr id="6" name="Rectangle 5">
            <a:extLst>
              <a:ext uri="{FF2B5EF4-FFF2-40B4-BE49-F238E27FC236}">
                <a16:creationId xmlns:a16="http://schemas.microsoft.com/office/drawing/2014/main" id="{B31BCE7A-1274-FC72-8F52-4112C8370289}"/>
              </a:ext>
            </a:extLst>
          </p:cNvPr>
          <p:cNvSpPr/>
          <p:nvPr/>
        </p:nvSpPr>
        <p:spPr>
          <a:xfrm>
            <a:off x="8351588" y="1788141"/>
            <a:ext cx="3045156" cy="365135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285750" indent="-285750">
              <a:buFont typeface="Arial" panose="020B0604020202020204" pitchFamily="34" charset="0"/>
              <a:buChar char="•"/>
            </a:pPr>
            <a:r>
              <a:rPr lang="en-IN" dirty="0"/>
              <a:t>From this customer dataset we don’t have any duplicate values.</a:t>
            </a:r>
          </a:p>
          <a:p>
            <a:pPr marL="285750" indent="-285750">
              <a:buFont typeface="Arial" panose="020B0604020202020204" pitchFamily="34" charset="0"/>
              <a:buChar char="•"/>
            </a:pPr>
            <a:r>
              <a:rPr lang="en-IN" dirty="0"/>
              <a:t>Converted birthday column into datetime data types</a:t>
            </a:r>
          </a:p>
        </p:txBody>
      </p:sp>
    </p:spTree>
    <p:extLst>
      <p:ext uri="{BB962C8B-B14F-4D97-AF65-F5344CB8AC3E}">
        <p14:creationId xmlns:p14="http://schemas.microsoft.com/office/powerpoint/2010/main" val="2007498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16812-9173-6F67-19AD-94EFF7985B12}"/>
              </a:ext>
            </a:extLst>
          </p:cNvPr>
          <p:cNvSpPr>
            <a:spLocks noGrp="1"/>
          </p:cNvSpPr>
          <p:nvPr>
            <p:ph type="title"/>
          </p:nvPr>
        </p:nvSpPr>
        <p:spPr>
          <a:xfrm>
            <a:off x="762000" y="131317"/>
            <a:ext cx="10058400" cy="1371600"/>
          </a:xfrm>
        </p:spPr>
        <p:txBody>
          <a:bodyPr/>
          <a:lstStyle/>
          <a:p>
            <a:r>
              <a:rPr lang="en-IN" dirty="0"/>
              <a:t>Outliers checking</a:t>
            </a:r>
          </a:p>
        </p:txBody>
      </p:sp>
      <p:pic>
        <p:nvPicPr>
          <p:cNvPr id="5" name="Content Placeholder 4">
            <a:extLst>
              <a:ext uri="{FF2B5EF4-FFF2-40B4-BE49-F238E27FC236}">
                <a16:creationId xmlns:a16="http://schemas.microsoft.com/office/drawing/2014/main" id="{35BB8E49-79B4-DC65-7AAE-867D6BF3742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025" t="14407"/>
          <a:stretch/>
        </p:blipFill>
        <p:spPr>
          <a:xfrm>
            <a:off x="838200" y="1415846"/>
            <a:ext cx="10134599" cy="4326194"/>
          </a:xfrm>
        </p:spPr>
      </p:pic>
      <p:sp>
        <p:nvSpPr>
          <p:cNvPr id="6" name="Rectangle 5">
            <a:extLst>
              <a:ext uri="{FF2B5EF4-FFF2-40B4-BE49-F238E27FC236}">
                <a16:creationId xmlns:a16="http://schemas.microsoft.com/office/drawing/2014/main" id="{2067DE87-805D-5854-2C9B-4E36E27F471E}"/>
              </a:ext>
            </a:extLst>
          </p:cNvPr>
          <p:cNvSpPr/>
          <p:nvPr/>
        </p:nvSpPr>
        <p:spPr>
          <a:xfrm>
            <a:off x="838200" y="5958348"/>
            <a:ext cx="10134599" cy="37721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IN" dirty="0"/>
              <a:t>Outliers checking using box plot. No outliers in this dataset</a:t>
            </a:r>
          </a:p>
        </p:txBody>
      </p:sp>
    </p:spTree>
    <p:extLst>
      <p:ext uri="{BB962C8B-B14F-4D97-AF65-F5344CB8AC3E}">
        <p14:creationId xmlns:p14="http://schemas.microsoft.com/office/powerpoint/2010/main" val="35592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728DA-B53D-7EC4-33F7-28D9E5EBCC29}"/>
              </a:ext>
            </a:extLst>
          </p:cNvPr>
          <p:cNvSpPr>
            <a:spLocks noGrp="1"/>
          </p:cNvSpPr>
          <p:nvPr>
            <p:ph type="title"/>
          </p:nvPr>
        </p:nvSpPr>
        <p:spPr>
          <a:xfrm>
            <a:off x="730045" y="149276"/>
            <a:ext cx="10515600" cy="1325563"/>
          </a:xfrm>
        </p:spPr>
        <p:txBody>
          <a:bodyPr>
            <a:normAutofit/>
          </a:bodyPr>
          <a:lstStyle/>
          <a:p>
            <a:r>
              <a:rPr lang="en-IN" sz="3600" dirty="0"/>
              <a:t>Count plot to analyse categorical column</a:t>
            </a:r>
          </a:p>
        </p:txBody>
      </p:sp>
      <p:pic>
        <p:nvPicPr>
          <p:cNvPr id="9" name="Content Placeholder 8">
            <a:extLst>
              <a:ext uri="{FF2B5EF4-FFF2-40B4-BE49-F238E27FC236}">
                <a16:creationId xmlns:a16="http://schemas.microsoft.com/office/drawing/2014/main" id="{1C800548-7E5C-99E2-BCA4-A8D91BC93C5C}"/>
              </a:ext>
            </a:extLst>
          </p:cNvPr>
          <p:cNvPicPr>
            <a:picLocks noGrp="1" noChangeAspect="1"/>
          </p:cNvPicPr>
          <p:nvPr>
            <p:ph idx="1"/>
          </p:nvPr>
        </p:nvPicPr>
        <p:blipFill rotWithShape="1">
          <a:blip r:embed="rId2"/>
          <a:srcRect l="3862" t="13631" r="6403" b="12481"/>
          <a:stretch/>
        </p:blipFill>
        <p:spPr>
          <a:xfrm>
            <a:off x="848033" y="1189703"/>
            <a:ext cx="10124768" cy="5083277"/>
          </a:xfrm>
        </p:spPr>
      </p:pic>
    </p:spTree>
    <p:extLst>
      <p:ext uri="{BB962C8B-B14F-4D97-AF65-F5344CB8AC3E}">
        <p14:creationId xmlns:p14="http://schemas.microsoft.com/office/powerpoint/2010/main" val="180086364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docProps/app.xml><?xml version="1.0" encoding="utf-8"?>
<Properties xmlns="http://schemas.openxmlformats.org/officeDocument/2006/extended-properties" xmlns:vt="http://schemas.openxmlformats.org/officeDocument/2006/docPropsVTypes">
  <Template>TM03457510[[fn=Savon]]</Template>
  <TotalTime>95</TotalTime>
  <Words>522</Words>
  <Application>Microsoft Office PowerPoint</Application>
  <PresentationFormat>Widescreen</PresentationFormat>
  <Paragraphs>71</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Century Gothic</vt:lpstr>
      <vt:lpstr>Consolas</vt:lpstr>
      <vt:lpstr>Garamond</vt:lpstr>
      <vt:lpstr>Savon</vt:lpstr>
      <vt:lpstr>DataSpark: Illuminating Insights for Global Electronics</vt:lpstr>
      <vt:lpstr>Problem Statement</vt:lpstr>
      <vt:lpstr>Datasets</vt:lpstr>
      <vt:lpstr>Data Preprocessing &amp; EDA</vt:lpstr>
      <vt:lpstr>1.Customers Dataset</vt:lpstr>
      <vt:lpstr>Checking null values</vt:lpstr>
      <vt:lpstr>Checking duplicates and changing dtypes</vt:lpstr>
      <vt:lpstr>Outliers checking</vt:lpstr>
      <vt:lpstr>Count plot to analyse categorical column</vt:lpstr>
      <vt:lpstr>PowerPoint Presentation</vt:lpstr>
      <vt:lpstr>Null &amp; duplicates checking</vt:lpstr>
      <vt:lpstr>Converting dtypes</vt:lpstr>
      <vt:lpstr>Outliers checking</vt:lpstr>
      <vt:lpstr>Countplot</vt:lpstr>
      <vt:lpstr>3.Sales dataset</vt:lpstr>
      <vt:lpstr>Null &amp; duplicates checking</vt:lpstr>
      <vt:lpstr>Converting data types</vt:lpstr>
      <vt:lpstr>Outlier checking</vt:lpstr>
      <vt:lpstr>Stacked bar chart</vt:lpstr>
      <vt:lpstr>4. Store dataset</vt:lpstr>
      <vt:lpstr>Null &amp; duplicate checking</vt:lpstr>
      <vt:lpstr>Converting data types</vt:lpstr>
      <vt:lpstr>Outlier checking</vt:lpstr>
      <vt:lpstr>5.Exchange rates dataset</vt:lpstr>
      <vt:lpstr>Null,duplicates and dtypes checking</vt:lpstr>
      <vt:lpstr>Pie chart</vt:lpstr>
      <vt:lpstr>Merging datasets</vt:lpstr>
      <vt:lpstr>Pushing tables to sql</vt:lpstr>
      <vt:lpstr>Power BI</vt:lpstr>
      <vt:lpstr>Get data</vt:lpstr>
      <vt:lpstr>Global electronics insight dashboard</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Shankari Raman</dc:creator>
  <cp:lastModifiedBy>Shankari Raman</cp:lastModifiedBy>
  <cp:revision>5</cp:revision>
  <dcterms:created xsi:type="dcterms:W3CDTF">2024-08-22T17:18:37Z</dcterms:created>
  <dcterms:modified xsi:type="dcterms:W3CDTF">2024-08-22T18:53:45Z</dcterms:modified>
</cp:coreProperties>
</file>